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0" r:id="rId3"/>
    <p:sldId id="271" r:id="rId4"/>
    <p:sldId id="257" r:id="rId5"/>
    <p:sldId id="281" r:id="rId6"/>
    <p:sldId id="276" r:id="rId7"/>
    <p:sldId id="272" r:id="rId8"/>
    <p:sldId id="273" r:id="rId9"/>
    <p:sldId id="274" r:id="rId10"/>
    <p:sldId id="275" r:id="rId11"/>
    <p:sldId id="259" r:id="rId12"/>
    <p:sldId id="277" r:id="rId13"/>
    <p:sldId id="262" r:id="rId14"/>
    <p:sldId id="282" r:id="rId15"/>
    <p:sldId id="263" r:id="rId16"/>
    <p:sldId id="278" r:id="rId17"/>
    <p:sldId id="279" r:id="rId18"/>
    <p:sldId id="266" r:id="rId19"/>
    <p:sldId id="280" r:id="rId20"/>
    <p:sldId id="26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30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44BCD-3ED5-47AF-A255-2086F5B7DFCE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84176-7EC9-4615-B4C7-1279160C7A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530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674F7-EC88-401D-BC25-09C0825050E2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CC3AA-892D-4232-B073-E6B9E4D26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755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968E4B-0427-4898-B92F-1BCBA367326F}" type="slidenum">
              <a:rPr lang="ru-RU"/>
              <a:pPr/>
              <a:t>3</a:t>
            </a:fld>
            <a:endParaRPr lang="ru-RU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Возвращение к слайду № 9.</a:t>
            </a:r>
          </a:p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698688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884FC7-47CD-4ED1-AB2C-E74D812622B2}" type="slidenum">
              <a:rPr lang="ru-RU"/>
              <a:pPr/>
              <a:t>5</a:t>
            </a:fld>
            <a:endParaRPr lang="ru-RU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Переход к следующему слайду с «игровым полем» – по щелчку.</a:t>
            </a:r>
          </a:p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390907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CC3AA-892D-4232-B073-E6B9E4D262AE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813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F26D-3552-45A7-9BF2-28354AF76B27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8A37ADD-E0C3-4BCF-89F7-0C092E1CD4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F26D-3552-45A7-9BF2-28354AF76B27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37ADD-E0C3-4BCF-89F7-0C092E1CD4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F26D-3552-45A7-9BF2-28354AF76B27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37ADD-E0C3-4BCF-89F7-0C092E1CD4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F26D-3552-45A7-9BF2-28354AF76B27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8A37ADD-E0C3-4BCF-89F7-0C092E1CD4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F26D-3552-45A7-9BF2-28354AF76B27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37ADD-E0C3-4BCF-89F7-0C092E1CD4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F26D-3552-45A7-9BF2-28354AF76B27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37ADD-E0C3-4BCF-89F7-0C092E1CD4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F26D-3552-45A7-9BF2-28354AF76B27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8A37ADD-E0C3-4BCF-89F7-0C092E1CD4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F26D-3552-45A7-9BF2-28354AF76B27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37ADD-E0C3-4BCF-89F7-0C092E1CD4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F26D-3552-45A7-9BF2-28354AF76B27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37ADD-E0C3-4BCF-89F7-0C092E1CD4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F26D-3552-45A7-9BF2-28354AF76B27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37ADD-E0C3-4BCF-89F7-0C092E1CD4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F26D-3552-45A7-9BF2-28354AF76B27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37ADD-E0C3-4BCF-89F7-0C092E1CD4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C74F26D-3552-45A7-9BF2-28354AF76B27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8A37ADD-E0C3-4BCF-89F7-0C092E1CD4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../&#1057;&#1087;&#1088;&#1072;&#1074;&#1086;&#1095;&#1085;&#1080;&#1082;%20&#1041;&#1072;&#1083;%20&#1074;%20&#1088;&#1091;&#1089;&#1089;&#1082;&#1086;&#1081;%20&#1083;&#1080;&#1090;&#1077;&#1088;&#1072;&#1090;&#1091;&#1088;&#1077;%20XIX%20&#1074;&#1077;&#1082;&#1072;/&#1041;&#1072;&#1083;%20&#1074;%20&#1087;&#1086;&#1101;&#1084;&#1077;%20&#1043;&#1086;&#1075;&#1086;&#1083;&#1103;.do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1571612"/>
            <a:ext cx="8458200" cy="3000396"/>
          </a:xfrm>
        </p:spPr>
        <p:txBody>
          <a:bodyPr>
            <a:normAutofit/>
          </a:bodyPr>
          <a:lstStyle/>
          <a:p>
            <a:r>
              <a:rPr lang="ru-RU" dirty="0" smtClean="0"/>
              <a:t>Литературный конкурс по басням Ивана Андреевича Крылова.</a:t>
            </a:r>
            <a:br>
              <a:rPr lang="ru-RU" dirty="0" smtClean="0"/>
            </a:br>
            <a:r>
              <a:rPr lang="ru-RU" dirty="0" smtClean="0"/>
              <a:t>«А вот о том , как в баснях говорят»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571612"/>
            <a:ext cx="8458200" cy="914400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516216" y="5589240"/>
            <a:ext cx="25794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МБОУ-СОШ №3</a:t>
            </a:r>
          </a:p>
          <a:p>
            <a:r>
              <a:rPr lang="ru-RU" b="1" i="1" dirty="0"/>
              <a:t>г</a:t>
            </a:r>
            <a:r>
              <a:rPr lang="ru-RU" b="1" i="1" dirty="0" smtClean="0"/>
              <a:t>. </a:t>
            </a:r>
            <a:r>
              <a:rPr lang="ru-RU" b="1" i="1" dirty="0" err="1" smtClean="0"/>
              <a:t>Клинцы</a:t>
            </a:r>
            <a:endParaRPr lang="ru-RU" b="1" i="1" dirty="0" smtClean="0"/>
          </a:p>
          <a:p>
            <a:r>
              <a:rPr lang="ru-RU" b="1" i="1" dirty="0" smtClean="0"/>
              <a:t>Учитель: </a:t>
            </a:r>
            <a:r>
              <a:rPr lang="ru-RU" b="1" i="1" dirty="0" err="1" smtClean="0"/>
              <a:t>Прошкина</a:t>
            </a:r>
            <a:r>
              <a:rPr lang="ru-RU" b="1" i="1" dirty="0" smtClean="0"/>
              <a:t> </a:t>
            </a:r>
            <a:r>
              <a:rPr lang="ru-RU" b="1" i="1" dirty="0" smtClean="0"/>
              <a:t>В.Н.</a:t>
            </a:r>
            <a:endParaRPr lang="ru-RU" b="1" i="1" dirty="0"/>
          </a:p>
        </p:txBody>
      </p:sp>
      <p:pic>
        <p:nvPicPr>
          <p:cNvPr id="6" name="Picture 4" descr="bo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355301"/>
            <a:ext cx="2631806" cy="3157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Назовите басни Крылова  об обезьяне</a:t>
            </a:r>
            <a:endParaRPr lang="ru-RU" dirty="0"/>
          </a:p>
        </p:txBody>
      </p:sp>
      <p:pic>
        <p:nvPicPr>
          <p:cNvPr id="3" name="Рисунок 2" descr="05-25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500174"/>
            <a:ext cx="2057400" cy="2214578"/>
          </a:xfrm>
          <a:prstGeom prst="rect">
            <a:avLst/>
          </a:prstGeom>
        </p:spPr>
      </p:pic>
      <p:pic>
        <p:nvPicPr>
          <p:cNvPr id="4" name="Рисунок 3" descr="1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3929066"/>
            <a:ext cx="4059987" cy="2795591"/>
          </a:xfrm>
          <a:prstGeom prst="rect">
            <a:avLst/>
          </a:prstGeom>
        </p:spPr>
      </p:pic>
      <p:pic>
        <p:nvPicPr>
          <p:cNvPr id="5" name="Рисунок 4" descr="obezijan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2264" y="1194796"/>
            <a:ext cx="2162178" cy="1900816"/>
          </a:xfrm>
          <a:prstGeom prst="rect">
            <a:avLst/>
          </a:prstGeom>
        </p:spPr>
      </p:pic>
      <p:pic>
        <p:nvPicPr>
          <p:cNvPr id="6" name="Рисунок 5" descr="22-basni-dedushki-krylov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488" y="1357298"/>
            <a:ext cx="3059448" cy="229458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572264" y="3000372"/>
            <a:ext cx="2071702" cy="6429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Обезьяна</a:t>
            </a:r>
            <a:endParaRPr lang="ru-RU" b="1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14546" y="4000504"/>
            <a:ext cx="1785950" cy="3571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Квартет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86050" y="3500438"/>
            <a:ext cx="3057540" cy="5000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Зеркало и Обезьяна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457200"/>
            <a:ext cx="6845444" cy="8412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Конкурс знатоков</a:t>
            </a:r>
            <a:br>
              <a:rPr lang="ru-RU" dirty="0" smtClean="0"/>
            </a:br>
            <a:r>
              <a:rPr lang="ru-RU" dirty="0" smtClean="0"/>
              <a:t>Из какой басни строки?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596" y="1428736"/>
            <a:ext cx="8563004" cy="5072098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Голубушка, как хороша!</a:t>
            </a:r>
          </a:p>
          <a:p>
            <a:r>
              <a:rPr lang="ru-RU" sz="2400" b="1" dirty="0" smtClean="0"/>
              <a:t>Ты виноват уж тем, что хочется мне кушать.</a:t>
            </a:r>
          </a:p>
          <a:p>
            <a:r>
              <a:rPr lang="ru-RU" sz="2400" b="1" dirty="0" smtClean="0"/>
              <a:t>Ай, Моська! Знать она сильна, коль лает на слона!</a:t>
            </a:r>
          </a:p>
          <a:p>
            <a:r>
              <a:rPr lang="ru-RU" sz="2400" b="1" dirty="0" smtClean="0"/>
              <a:t>А Васька слушает да ест.</a:t>
            </a:r>
          </a:p>
          <a:p>
            <a:r>
              <a:rPr lang="ru-RU" sz="2400" b="1" dirty="0" smtClean="0"/>
              <a:t>А вы, друзья, как не садитесь, всё в музыканты не годитесь!</a:t>
            </a:r>
          </a:p>
          <a:p>
            <a:r>
              <a:rPr lang="ru-RU" sz="2400" b="1" dirty="0" smtClean="0"/>
              <a:t>Наделала синица славы, а море не зажгла.</a:t>
            </a:r>
          </a:p>
          <a:p>
            <a:r>
              <a:rPr lang="ru-RU" sz="2400" b="1" dirty="0" smtClean="0"/>
              <a:t>Не лучше ль на себя ,кума, оборотиться?</a:t>
            </a:r>
          </a:p>
          <a:p>
            <a:r>
              <a:rPr lang="ru-RU" sz="2400" b="1" dirty="0" smtClean="0"/>
              <a:t>Не оставь меня, кум милый! Дай ты мне собраться с силой.</a:t>
            </a:r>
            <a:endParaRPr lang="ru-RU" sz="24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2838440" cy="47244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3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3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3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3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3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Конкурс для болельщиков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Доскажите название басни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Свинья под ……</a:t>
            </a:r>
          </a:p>
          <a:p>
            <a:r>
              <a:rPr lang="ru-RU" dirty="0" smtClean="0"/>
              <a:t>Волк на …….</a:t>
            </a:r>
          </a:p>
          <a:p>
            <a:r>
              <a:rPr lang="ru-RU" dirty="0" smtClean="0"/>
              <a:t>Кот и …..</a:t>
            </a:r>
          </a:p>
          <a:p>
            <a:r>
              <a:rPr lang="ru-RU" dirty="0" smtClean="0"/>
              <a:t>….  и Ягнёнок</a:t>
            </a:r>
          </a:p>
          <a:p>
            <a:r>
              <a:rPr lang="ru-RU" dirty="0" smtClean="0"/>
              <a:t>Демьянова ….</a:t>
            </a:r>
          </a:p>
          <a:p>
            <a:r>
              <a:rPr lang="ru-RU" dirty="0" smtClean="0"/>
              <a:t>Зеркало и …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86050" y="1500174"/>
            <a:ext cx="2071702" cy="571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дубом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3108" y="2214554"/>
            <a:ext cx="1928826" cy="4286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псарне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2714620"/>
            <a:ext cx="2000264" cy="5000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Повар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3286124"/>
            <a:ext cx="914400" cy="5000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Волк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488" y="3929066"/>
            <a:ext cx="914400" cy="4286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уха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4429132"/>
            <a:ext cx="1571636" cy="5000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Обезьяна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-Объясните смысл «крылатых» выражений из басен Крылова.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556792"/>
            <a:ext cx="266429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6248" y="1600200"/>
            <a:ext cx="4705352" cy="4724400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«</a:t>
            </a:r>
            <a:r>
              <a:rPr lang="ru-RU" b="1" dirty="0" smtClean="0"/>
              <a:t>Слона- то я и не приметил»</a:t>
            </a:r>
          </a:p>
          <a:p>
            <a:pPr lvl="0"/>
            <a:r>
              <a:rPr lang="ru-RU" b="1" dirty="0" smtClean="0"/>
              <a:t>«А Васька слушает да ест»</a:t>
            </a:r>
          </a:p>
          <a:p>
            <a:pPr lvl="0"/>
            <a:r>
              <a:rPr lang="ru-RU" b="1" dirty="0" smtClean="0"/>
              <a:t>«Кукушка хвалит Петуха, за то, что хвалит он Кукушку»</a:t>
            </a:r>
          </a:p>
          <a:p>
            <a:pPr lvl="0"/>
            <a:r>
              <a:rPr lang="ru-RU" b="1" dirty="0" smtClean="0"/>
              <a:t>«Когда в товарищах согласья нет, на лад их дело не пойдёт»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3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Назовите героя басни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5053018" cy="472440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Она «наелась желудей досыта , до отвала»</a:t>
            </a:r>
          </a:p>
          <a:p>
            <a:r>
              <a:rPr lang="ru-RU" b="1" dirty="0" smtClean="0"/>
              <a:t>Она «попала в большие забияки»</a:t>
            </a:r>
          </a:p>
          <a:p>
            <a:r>
              <a:rPr lang="ru-RU" b="1" dirty="0" smtClean="0"/>
              <a:t>У неё 5-6 кривляк кумушек</a:t>
            </a:r>
          </a:p>
          <a:p>
            <a:r>
              <a:rPr lang="ru-RU" b="1" dirty="0" smtClean="0"/>
              <a:t>Он кормил своими плодами неблагодарную свинью</a:t>
            </a:r>
          </a:p>
          <a:p>
            <a:r>
              <a:rPr lang="ru-RU" b="1" dirty="0" smtClean="0"/>
              <a:t>Она «без души лето целое всё пела»</a:t>
            </a:r>
          </a:p>
          <a:p>
            <a:r>
              <a:rPr lang="ru-RU" b="1" dirty="0" smtClean="0"/>
              <a:t>Она пыталась руководить квартетом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857884" y="1600200"/>
            <a:ext cx="3133716" cy="472440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Свинья</a:t>
            </a:r>
          </a:p>
          <a:p>
            <a:pPr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Моська</a:t>
            </a:r>
          </a:p>
          <a:p>
            <a:pPr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Обезьяна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Дуб</a:t>
            </a:r>
          </a:p>
          <a:p>
            <a:pPr>
              <a:buNone/>
            </a:pPr>
            <a:endParaRPr lang="ru-RU" sz="24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Стрекоза</a:t>
            </a:r>
          </a:p>
          <a:p>
            <a:pPr>
              <a:buNone/>
            </a:pPr>
            <a:endParaRPr lang="ru-RU" sz="24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Мартышка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Инсценирование</a:t>
            </a:r>
            <a:r>
              <a:rPr lang="ru-RU" dirty="0" smtClean="0"/>
              <a:t> басни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00174"/>
            <a:ext cx="3171717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Содержимое 5" descr="103713462_large_3316348_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429124" y="1571612"/>
            <a:ext cx="3500462" cy="35004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Кому принадлежат эти слова?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«Соседушка, я сыт по горло»!»</a:t>
            </a:r>
          </a:p>
          <a:p>
            <a:r>
              <a:rPr lang="ru-RU" dirty="0" smtClean="0"/>
              <a:t>"Ах ты, </a:t>
            </a:r>
            <a:r>
              <a:rPr lang="ru-RU" dirty="0" err="1" smtClean="0"/>
              <a:t>обжора</a:t>
            </a:r>
            <a:r>
              <a:rPr lang="ru-RU" dirty="0" smtClean="0"/>
              <a:t>! Ах, злодей! </a:t>
            </a:r>
          </a:p>
          <a:p>
            <a:r>
              <a:rPr lang="ru-RU" dirty="0" smtClean="0"/>
              <a:t>Погодите ! Как музыке идти? Ведь вы не так сидите»</a:t>
            </a:r>
          </a:p>
          <a:p>
            <a:r>
              <a:rPr lang="ru-RU" dirty="0" smtClean="0"/>
              <a:t>«Как смеешь ты, наглец, нечистым рылом</a:t>
            </a:r>
            <a:br>
              <a:rPr lang="ru-RU" dirty="0" smtClean="0"/>
            </a:br>
            <a:r>
              <a:rPr lang="ru-RU" dirty="0" smtClean="0"/>
              <a:t>Здесь чистое мутить питье Мое…»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 чтецов</a:t>
            </a:r>
            <a:endParaRPr lang="ru-RU" dirty="0"/>
          </a:p>
        </p:txBody>
      </p:sp>
      <p:pic>
        <p:nvPicPr>
          <p:cNvPr id="4" name="Picture 7" descr="Рисунок1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837064"/>
            <a:ext cx="8686800" cy="396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bo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2000240"/>
            <a:ext cx="1419222" cy="1702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Доскажи словечки.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345638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71934" y="1600200"/>
            <a:ext cx="4919666" cy="4724400"/>
          </a:xfrm>
        </p:spPr>
        <p:txBody>
          <a:bodyPr>
            <a:normAutofit/>
          </a:bodyPr>
          <a:lstStyle/>
          <a:p>
            <a:r>
              <a:rPr lang="ru-RU" b="1" dirty="0" smtClean="0"/>
              <a:t>Коль корни </a:t>
            </a:r>
            <a:r>
              <a:rPr lang="ru-RU" b="1" dirty="0" err="1" smtClean="0"/>
              <a:t>обножишь</a:t>
            </a:r>
            <a:r>
              <a:rPr lang="ru-RU" b="1" dirty="0" smtClean="0"/>
              <a:t> ,…</a:t>
            </a:r>
          </a:p>
          <a:p>
            <a:r>
              <a:rPr lang="ru-RU" b="1" dirty="0" smtClean="0"/>
              <a:t>А вы друзья, как не садитесь…</a:t>
            </a:r>
          </a:p>
          <a:p>
            <a:r>
              <a:rPr lang="ru-RU" b="1" dirty="0" smtClean="0"/>
              <a:t>Кукушка хвалит петуха …</a:t>
            </a:r>
          </a:p>
          <a:p>
            <a:r>
              <a:rPr lang="ru-RU" b="1" dirty="0" smtClean="0"/>
              <a:t>Наделала Синица славы...</a:t>
            </a:r>
          </a:p>
          <a:p>
            <a:r>
              <a:rPr lang="ru-RU" b="1" dirty="0" smtClean="0"/>
              <a:t>Чем кумушек считать трудиться…</a:t>
            </a:r>
          </a:p>
          <a:p>
            <a:r>
              <a:rPr lang="ru-RU" b="1" dirty="0" smtClean="0"/>
              <a:t>У сильного всегда…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WordArt 4"/>
          <p:cNvSpPr>
            <a:spLocks noChangeArrowheads="1" noChangeShapeType="1" noTextEdit="1"/>
          </p:cNvSpPr>
          <p:nvPr/>
        </p:nvSpPr>
        <p:spPr bwMode="auto">
          <a:xfrm>
            <a:off x="827088" y="1341438"/>
            <a:ext cx="7775575" cy="2376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19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МОЛОДЦЫ!</a:t>
            </a: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539750" y="947738"/>
            <a:ext cx="8064500" cy="49657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CCFF99"/>
              </a:gs>
              <a:gs pos="100000">
                <a:srgbClr val="FFFF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b="1" i="1"/>
              <a:t>Забавой он людей исправил, </a:t>
            </a:r>
            <a:br>
              <a:rPr lang="ru-RU" sz="3200" b="1" i="1"/>
            </a:br>
            <a:r>
              <a:rPr lang="ru-RU" sz="3200" b="1" i="1"/>
              <a:t>Сметая с них пороков пыль; </a:t>
            </a:r>
            <a:br>
              <a:rPr lang="ru-RU" sz="3200" b="1" i="1"/>
            </a:br>
            <a:r>
              <a:rPr lang="ru-RU" sz="3200" b="1" i="1"/>
              <a:t>Он баснями себя прославил, </a:t>
            </a:r>
            <a:br>
              <a:rPr lang="ru-RU" sz="3200" b="1" i="1"/>
            </a:br>
            <a:r>
              <a:rPr lang="ru-RU" sz="3200" b="1" i="1"/>
              <a:t>И слава эта – наша быль. </a:t>
            </a:r>
            <a:br>
              <a:rPr lang="ru-RU" sz="3200" b="1" i="1"/>
            </a:br>
            <a:r>
              <a:rPr lang="ru-RU" sz="3200" b="1" i="1"/>
              <a:t>И не забудут этой были, </a:t>
            </a:r>
            <a:br>
              <a:rPr lang="ru-RU" sz="3200" b="1" i="1"/>
            </a:br>
            <a:r>
              <a:rPr lang="ru-RU" sz="3200" b="1" i="1"/>
              <a:t>Пока по-русски говорят, </a:t>
            </a:r>
            <a:br>
              <a:rPr lang="ru-RU" sz="3200" b="1" i="1"/>
            </a:br>
            <a:r>
              <a:rPr lang="ru-RU" sz="3200" b="1" i="1"/>
              <a:t>Ее давно мы затвердили, </a:t>
            </a:r>
            <a:br>
              <a:rPr lang="ru-RU" sz="3200" b="1" i="1"/>
            </a:br>
            <a:r>
              <a:rPr lang="ru-RU" sz="3200" b="1" i="1"/>
              <a:t>Ее и внуки затвердят. </a:t>
            </a:r>
          </a:p>
          <a:p>
            <a:r>
              <a:rPr lang="ru-RU" sz="3200" b="1" i="1"/>
              <a:t>                             </a:t>
            </a:r>
          </a:p>
          <a:p>
            <a:r>
              <a:rPr lang="ru-RU" sz="3200" b="1" i="1"/>
              <a:t>                    П.А. Вяземский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animBg="1"/>
      <p:bldP spid="5530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басня?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Басня -</a:t>
            </a:r>
            <a:r>
              <a:rPr lang="ru-RU" sz="3600" dirty="0" smtClean="0"/>
              <a:t>небольшой рассказ, часто стихотворный. </a:t>
            </a:r>
          </a:p>
          <a:p>
            <a:pPr>
              <a:defRPr/>
            </a:pPr>
            <a:r>
              <a:rPr lang="ru-RU" sz="3600" dirty="0" smtClean="0"/>
              <a:t>Как правило, имеет 2 части: основное повествование (сюжет) и мораль. </a:t>
            </a:r>
          </a:p>
          <a:p>
            <a:pPr>
              <a:defRPr/>
            </a:pPr>
            <a:endParaRPr lang="ru-RU" sz="3600" dirty="0" smtClean="0"/>
          </a:p>
          <a:p>
            <a:pPr>
              <a:defRPr/>
            </a:pPr>
            <a:r>
              <a:rPr lang="ru-RU" sz="3600" dirty="0" smtClean="0"/>
              <a:t>Цель басни – назвать порок, воспитать на отрицательном примере.</a:t>
            </a:r>
          </a:p>
          <a:p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57357" y="2000240"/>
            <a:ext cx="5213382" cy="391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7200" b="1" smtClean="0"/>
              <a:t>МОРАЛЬ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827088" y="2492375"/>
            <a:ext cx="7013575" cy="10668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/>
              <a:t>Поучение, нравоучительный вывод,</a:t>
            </a:r>
          </a:p>
          <a:p>
            <a:r>
              <a:rPr lang="ru-RU" sz="3200" dirty="0"/>
              <a:t>нравственное наставление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 конкурс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Представление команд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ru-RU" sz="4000" b="1" i="1" smtClean="0"/>
              <a:t>ПРАВИЛА РАБОТЫ В ГРУППАХ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07375" cy="5113337"/>
          </a:xfrm>
        </p:spPr>
        <p:txBody>
          <a:bodyPr/>
          <a:lstStyle/>
          <a:p>
            <a:pPr eaLnBrk="1" hangingPunct="1"/>
            <a:r>
              <a:rPr lang="ru-RU" b="1" dirty="0" smtClean="0"/>
              <a:t>В дружной работе – залог успеха!</a:t>
            </a:r>
          </a:p>
          <a:p>
            <a:pPr eaLnBrk="1" hangingPunct="1"/>
            <a:r>
              <a:rPr lang="ru-RU" b="1" dirty="0" smtClean="0"/>
              <a:t>Вы команда, значит, работать должны все!</a:t>
            </a:r>
          </a:p>
          <a:p>
            <a:pPr eaLnBrk="1" hangingPunct="1"/>
            <a:r>
              <a:rPr lang="ru-RU" b="1" dirty="0" smtClean="0"/>
              <a:t>Быстро и чётко распределяйте обязанности.</a:t>
            </a:r>
          </a:p>
          <a:p>
            <a:pPr eaLnBrk="1" hangingPunct="1"/>
            <a:r>
              <a:rPr lang="ru-RU" b="1" dirty="0" smtClean="0"/>
              <a:t>Умейте выслушать товарища.</a:t>
            </a:r>
          </a:p>
          <a:p>
            <a:pPr eaLnBrk="1" hangingPunct="1"/>
            <a:r>
              <a:rPr lang="ru-RU" b="1" dirty="0" smtClean="0"/>
              <a:t>Не расстраивайтесь в случае неудачи и не ищите виновного.</a:t>
            </a:r>
          </a:p>
          <a:p>
            <a:pPr eaLnBrk="1" hangingPunct="1"/>
            <a:r>
              <a:rPr lang="ru-RU" b="1" dirty="0" smtClean="0"/>
              <a:t>Верьте: у вас всё получится!</a:t>
            </a:r>
          </a:p>
          <a:p>
            <a:pPr eaLnBrk="1" hangingPunct="1"/>
            <a:endParaRPr lang="ru-RU" b="1" dirty="0" smtClean="0"/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20013716">
            <a:off x="-125160" y="2543736"/>
            <a:ext cx="9392844" cy="1915209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500" b="1" dirty="0" smtClean="0">
                <a:solidFill>
                  <a:srgbClr val="00B050"/>
                </a:solidFill>
              </a:rPr>
              <a:t>Разминка</a:t>
            </a:r>
            <a:endParaRPr lang="ru-RU" sz="115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Назовите басни Крылова  о лисе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Назовите басни Крылова  о лисе</a:t>
            </a:r>
            <a:endParaRPr lang="ru-RU" dirty="0"/>
          </a:p>
        </p:txBody>
      </p:sp>
      <p:pic>
        <p:nvPicPr>
          <p:cNvPr id="3" name="Рисунок 2" descr="i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500174"/>
            <a:ext cx="2571763" cy="2571763"/>
          </a:xfrm>
          <a:prstGeom prst="rect">
            <a:avLst/>
          </a:prstGeom>
        </p:spPr>
      </p:pic>
      <p:pic>
        <p:nvPicPr>
          <p:cNvPr id="4" name="Рисунок 3" descr="volk_l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1142984"/>
            <a:ext cx="1859943" cy="2857520"/>
          </a:xfrm>
          <a:prstGeom prst="rect">
            <a:avLst/>
          </a:prstGeom>
        </p:spPr>
      </p:pic>
      <p:pic>
        <p:nvPicPr>
          <p:cNvPr id="5" name="Рисунок 4" descr="1318784842_p_00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4179941"/>
            <a:ext cx="3548063" cy="2678059"/>
          </a:xfrm>
          <a:prstGeom prst="rect">
            <a:avLst/>
          </a:prstGeom>
        </p:spPr>
      </p:pic>
      <p:pic>
        <p:nvPicPr>
          <p:cNvPr id="6" name="Рисунок 5" descr="dobraj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72264" y="1357298"/>
            <a:ext cx="2090875" cy="265665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071934" y="3500438"/>
            <a:ext cx="2000264" cy="5000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Волк и лисица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643702" y="3571876"/>
            <a:ext cx="1914532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Добрая Лисица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Назовите басни Крылова  об обезьяне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332</TotalTime>
  <Words>447</Words>
  <Application>Microsoft Office PowerPoint</Application>
  <PresentationFormat>Экран (4:3)</PresentationFormat>
  <Paragraphs>99</Paragraphs>
  <Slides>20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Franklin Gothic Book</vt:lpstr>
      <vt:lpstr>Franklin Gothic Medium</vt:lpstr>
      <vt:lpstr>Wingdings 2</vt:lpstr>
      <vt:lpstr>Трек</vt:lpstr>
      <vt:lpstr>Литературный конкурс по басням Ивана Андреевича Крылова. «А вот о том , как в баснях говорят»</vt:lpstr>
      <vt:lpstr>Что такое басня?</vt:lpstr>
      <vt:lpstr>МОРАЛЬ</vt:lpstr>
      <vt:lpstr>1 конкурс</vt:lpstr>
      <vt:lpstr>ПРАВИЛА РАБОТЫ В ГРУППАХ</vt:lpstr>
      <vt:lpstr>Презентация PowerPoint</vt:lpstr>
      <vt:lpstr>Назовите басни Крылова  о лисе</vt:lpstr>
      <vt:lpstr>Назовите басни Крылова  о лисе</vt:lpstr>
      <vt:lpstr>Назовите басни Крылова  об обезьяне</vt:lpstr>
      <vt:lpstr>Назовите басни Крылова  об обезьяне</vt:lpstr>
      <vt:lpstr>Конкурс знатоков Из какой басни строки?</vt:lpstr>
      <vt:lpstr>Конкурс для болельщиков Доскажите название басни</vt:lpstr>
      <vt:lpstr>-Объясните смысл «крылатых» выражений из басен Крылова. </vt:lpstr>
      <vt:lpstr>Назовите героя басни</vt:lpstr>
      <vt:lpstr>Инсценирование басни</vt:lpstr>
      <vt:lpstr>Кому принадлежат эти слова?</vt:lpstr>
      <vt:lpstr>Конкурс чтецов</vt:lpstr>
      <vt:lpstr>Доскажи словечки.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– викторина по басням Ивана Андреевича Крылова.</dc:title>
  <dc:creator>Юра</dc:creator>
  <cp:lastModifiedBy>STD</cp:lastModifiedBy>
  <cp:revision>75</cp:revision>
  <dcterms:created xsi:type="dcterms:W3CDTF">2013-08-15T22:35:20Z</dcterms:created>
  <dcterms:modified xsi:type="dcterms:W3CDTF">2017-09-24T20:40:33Z</dcterms:modified>
</cp:coreProperties>
</file>