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2" r:id="rId2"/>
    <p:sldId id="273" r:id="rId3"/>
    <p:sldId id="257" r:id="rId4"/>
    <p:sldId id="258" r:id="rId5"/>
    <p:sldId id="274"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0" d="100"/>
          <a:sy n="100" d="100"/>
        </p:scale>
        <p:origin x="-29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D03C93FF-448F-43BC-9251-1790840B345B}" type="datetimeFigureOut">
              <a:rPr lang="ru-RU" smtClean="0"/>
              <a:pPr/>
              <a:t>20.10.2013</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A636514B-57B7-4D8E-A129-0384808A890E}"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03C93FF-448F-43BC-9251-1790840B345B}" type="datetimeFigureOut">
              <a:rPr lang="ru-RU" smtClean="0"/>
              <a:pPr/>
              <a:t>20.10.2013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636514B-57B7-4D8E-A129-0384808A890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03C93FF-448F-43BC-9251-1790840B345B}" type="datetimeFigureOut">
              <a:rPr lang="ru-RU" smtClean="0"/>
              <a:pPr/>
              <a:t>20.10.2013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636514B-57B7-4D8E-A129-0384808A890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03C93FF-448F-43BC-9251-1790840B345B}" type="datetimeFigureOut">
              <a:rPr lang="ru-RU" smtClean="0"/>
              <a:pPr/>
              <a:t>20.10.2013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636514B-57B7-4D8E-A129-0384808A890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D03C93FF-448F-43BC-9251-1790840B345B}" type="datetimeFigureOut">
              <a:rPr lang="ru-RU" smtClean="0"/>
              <a:pPr/>
              <a:t>20.10.2013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A636514B-57B7-4D8E-A129-0384808A890E}"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D03C93FF-448F-43BC-9251-1790840B345B}" type="datetimeFigureOut">
              <a:rPr lang="ru-RU" smtClean="0"/>
              <a:pPr/>
              <a:t>20.10.2013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636514B-57B7-4D8E-A129-0384808A890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D03C93FF-448F-43BC-9251-1790840B345B}" type="datetimeFigureOut">
              <a:rPr lang="ru-RU" smtClean="0"/>
              <a:pPr/>
              <a:t>20.10.2013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636514B-57B7-4D8E-A129-0384808A890E}"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D03C93FF-448F-43BC-9251-1790840B345B}" type="datetimeFigureOut">
              <a:rPr lang="ru-RU" smtClean="0"/>
              <a:pPr/>
              <a:t>20.10.2013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636514B-57B7-4D8E-A129-0384808A890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03C93FF-448F-43BC-9251-1790840B345B}" type="datetimeFigureOut">
              <a:rPr lang="ru-RU" smtClean="0"/>
              <a:pPr/>
              <a:t>20.10.2013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636514B-57B7-4D8E-A129-0384808A890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D03C93FF-448F-43BC-9251-1790840B345B}" type="datetimeFigureOut">
              <a:rPr lang="ru-RU" smtClean="0"/>
              <a:pPr/>
              <a:t>20.10.2013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636514B-57B7-4D8E-A129-0384808A890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D03C93FF-448F-43BC-9251-1790840B345B}" type="datetimeFigureOut">
              <a:rPr lang="ru-RU" smtClean="0"/>
              <a:pPr/>
              <a:t>20.10.2013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636514B-57B7-4D8E-A129-0384808A890E}"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D03C93FF-448F-43BC-9251-1790840B345B}" type="datetimeFigureOut">
              <a:rPr lang="ru-RU" smtClean="0"/>
              <a:pPr/>
              <a:t>20.10.2013</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A636514B-57B7-4D8E-A129-0384808A890E}"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idx="4294967295"/>
          </p:nvPr>
        </p:nvSpPr>
        <p:spPr>
          <a:xfrm>
            <a:off x="0" y="1371600"/>
            <a:ext cx="8229600" cy="1828800"/>
          </a:xfrm>
        </p:spPr>
        <p:style>
          <a:lnRef idx="0">
            <a:schemeClr val="accent1"/>
          </a:lnRef>
          <a:fillRef idx="3">
            <a:schemeClr val="accent1"/>
          </a:fillRef>
          <a:effectRef idx="3">
            <a:schemeClr val="accent1"/>
          </a:effectRef>
          <a:fontRef idx="minor">
            <a:schemeClr val="lt1"/>
          </a:fontRef>
        </p:style>
        <p:txBody>
          <a:bodyPr/>
          <a:lstStyle/>
          <a:p>
            <a:r>
              <a:rPr lang="en-US" dirty="0" smtClean="0"/>
              <a:t>THANKSGIVING DAY</a:t>
            </a:r>
            <a:endParaRPr lang="ru-RU" dirty="0"/>
          </a:p>
        </p:txBody>
      </p:sp>
    </p:spTree>
  </p:cSld>
  <p:clrMapOvr>
    <a:masterClrMapping/>
  </p:clrMapOvr>
  <p:transition advClick="0">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en-US" dirty="0" smtClean="0"/>
              <a:t>Thanksgiving Day Tradition</a:t>
            </a:r>
            <a:endParaRPr lang="ru-RU" dirty="0"/>
          </a:p>
        </p:txBody>
      </p:sp>
      <p:sp>
        <p:nvSpPr>
          <p:cNvPr id="7" name="Содержимое 6"/>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en-US" dirty="0" smtClean="0"/>
              <a:t>Thanksgiving Day is a communal celebration marked as a sense of gratitude people feel for all the good things in life. This is done by offering prayers, gifting your near and dear ones. The fourth Thursday in the month of November is marked for the yearly celebration. The tradition of Thanksgiving continues till date in the form of</a:t>
            </a:r>
          </a:p>
          <a:p>
            <a:endParaRPr lang="en-US" dirty="0" smtClean="0"/>
          </a:p>
          <a:p>
            <a:r>
              <a:rPr lang="en-US" dirty="0" smtClean="0"/>
              <a:t>Family Reunion and Feasting</a:t>
            </a:r>
          </a:p>
          <a:p>
            <a:r>
              <a:rPr lang="en-US" dirty="0" smtClean="0"/>
              <a:t>Family feast is an important tradition during Thanksgiving. The entire family sits at the table during dinner and offer prayer to the Lord Almighty for his continuous grace. It is also a time for relatives living in different places to come together and celebrate.</a:t>
            </a:r>
            <a:endParaRPr lang="ru-RU" dirty="0"/>
          </a:p>
        </p:txBody>
      </p:sp>
    </p:spTree>
  </p:cSld>
  <p:clrMapOvr>
    <a:masterClrMapping/>
  </p:clrMapOvr>
  <p:transition>
    <p:zoom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lstStyle/>
          <a:p>
            <a:r>
              <a:rPr lang="en-US" dirty="0" smtClean="0"/>
              <a:t>Parades</a:t>
            </a:r>
            <a:endParaRPr lang="ru-RU" dirty="0"/>
          </a:p>
        </p:txBody>
      </p:sp>
      <p:sp>
        <p:nvSpPr>
          <p:cNvPr id="5" name="Содержимое 4"/>
          <p:cNvSpPr>
            <a:spLocks noGrp="1"/>
          </p:cNvSpPr>
          <p:nvPr>
            <p:ph sz="half" idx="1"/>
          </p:nvPr>
        </p:nvSpPr>
        <p:spPr>
          <a:xfrm>
            <a:off x="357158" y="1571612"/>
            <a:ext cx="4186238" cy="4525963"/>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en-US" dirty="0" smtClean="0"/>
              <a:t>The traditional Thanksgiving parade probably started with President Lincoln proclaiming it an official day. The full- dress parade is a way to display the country's military strength and discipline. The main aim of such parades is to lift the spirits of the spectators, provide them with wholesome entertainment. In the present day, parades are accompanied with musical shows and celebrities.</a:t>
            </a:r>
            <a:endParaRPr lang="ru-RU" dirty="0"/>
          </a:p>
        </p:txBody>
      </p:sp>
      <p:pic>
        <p:nvPicPr>
          <p:cNvPr id="7" name="Содержимое 6" descr="парад.jpg"/>
          <p:cNvPicPr>
            <a:picLocks noGrp="1" noChangeAspect="1"/>
          </p:cNvPicPr>
          <p:nvPr>
            <p:ph sz="half" idx="2"/>
          </p:nvPr>
        </p:nvPicPr>
        <p:blipFill>
          <a:blip r:embed="rId2"/>
          <a:stretch>
            <a:fillRect/>
          </a:stretch>
        </p:blipFill>
        <p:spPr>
          <a:xfrm>
            <a:off x="4572000" y="1500174"/>
            <a:ext cx="4257676" cy="4643470"/>
          </a:xfrm>
        </p:spPr>
      </p:pic>
    </p:spTree>
  </p:cSld>
  <p:clrMapOvr>
    <a:masterClrMapping/>
  </p:clrMapOvr>
  <p:transition>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4"/>
          </a:lnRef>
          <a:fillRef idx="3">
            <a:schemeClr val="accent4"/>
          </a:fillRef>
          <a:effectRef idx="2">
            <a:schemeClr val="accent4"/>
          </a:effectRef>
          <a:fontRef idx="minor">
            <a:schemeClr val="lt1"/>
          </a:fontRef>
        </p:style>
        <p:txBody>
          <a:bodyPr/>
          <a:lstStyle/>
          <a:p>
            <a:r>
              <a:rPr lang="en-US" dirty="0" smtClean="0"/>
              <a:t>Thanksgiving Day Poems</a:t>
            </a:r>
            <a:endParaRPr lang="ru-RU" dirty="0"/>
          </a:p>
        </p:txBody>
      </p:sp>
      <p:sp>
        <p:nvSpPr>
          <p:cNvPr id="3" name="Содержимое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normAutofit fontScale="77500" lnSpcReduction="20000"/>
          </a:bodyPr>
          <a:lstStyle/>
          <a:p>
            <a:r>
              <a:rPr lang="en-US" dirty="0" smtClean="0"/>
              <a:t>T is for the trust the pilgrims had so many years ago</a:t>
            </a:r>
          </a:p>
          <a:p>
            <a:r>
              <a:rPr lang="en-US" dirty="0" smtClean="0"/>
              <a:t>H is for the harvest the settlers learnt to grow</a:t>
            </a:r>
          </a:p>
          <a:p>
            <a:r>
              <a:rPr lang="en-US" dirty="0" smtClean="0"/>
              <a:t>A is for America, the land in which we live</a:t>
            </a:r>
          </a:p>
          <a:p>
            <a:r>
              <a:rPr lang="en-US" dirty="0" smtClean="0"/>
              <a:t>N is for nature and beauty which she gives</a:t>
            </a:r>
          </a:p>
          <a:p>
            <a:r>
              <a:rPr lang="en-US" dirty="0" smtClean="0"/>
              <a:t>K is for kindness, gentle words, thoughtful deeds</a:t>
            </a:r>
          </a:p>
          <a:p>
            <a:r>
              <a:rPr lang="en-US" dirty="0" smtClean="0"/>
              <a:t>S is for smiles, the sunshine everyone needs</a:t>
            </a:r>
          </a:p>
          <a:p>
            <a:r>
              <a:rPr lang="en-US" dirty="0" smtClean="0"/>
              <a:t>G is for gratitude... our blessings big and small</a:t>
            </a:r>
          </a:p>
          <a:p>
            <a:r>
              <a:rPr lang="en-US" dirty="0" smtClean="0"/>
              <a:t>I is for ideas, letting wisdom grow tall</a:t>
            </a:r>
          </a:p>
          <a:p>
            <a:r>
              <a:rPr lang="en-US" dirty="0" smtClean="0"/>
              <a:t>V is for voices, singing, laughing, always caring</a:t>
            </a:r>
          </a:p>
          <a:p>
            <a:r>
              <a:rPr lang="en-US" dirty="0" smtClean="0"/>
              <a:t>I is for Indians, who taught them about sharing</a:t>
            </a:r>
          </a:p>
          <a:p>
            <a:r>
              <a:rPr lang="en-US" dirty="0" smtClean="0"/>
              <a:t>N is for neighbors, across the street, over the sea</a:t>
            </a:r>
          </a:p>
          <a:p>
            <a:r>
              <a:rPr lang="en-US" dirty="0" smtClean="0"/>
              <a:t>G is for giving of myself to make a better me</a:t>
            </a:r>
          </a:p>
          <a:p>
            <a:r>
              <a:rPr lang="en-US" dirty="0" smtClean="0"/>
              <a:t>by </a:t>
            </a:r>
            <a:r>
              <a:rPr lang="en-US" dirty="0" err="1" smtClean="0"/>
              <a:t>Judith.A</a:t>
            </a:r>
            <a:r>
              <a:rPr lang="en-US" dirty="0" smtClean="0"/>
              <a:t>. Lindberg</a:t>
            </a:r>
            <a:endParaRPr lang="ru-RU" dirty="0"/>
          </a:p>
        </p:txBody>
      </p:sp>
    </p:spTree>
  </p:cSld>
  <p:clrMapOvr>
    <a:masterClrMapping/>
  </p:clrMapOvr>
  <p:transition>
    <p:spli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lstStyle/>
          <a:p>
            <a:r>
              <a:rPr lang="en-US" dirty="0" smtClean="0"/>
              <a:t>Thanksgiving Day Recipes</a:t>
            </a:r>
            <a:endParaRPr lang="ru-RU" dirty="0"/>
          </a:p>
        </p:txBody>
      </p:sp>
      <p:sp>
        <p:nvSpPr>
          <p:cNvPr id="3" name="Содержимое 2"/>
          <p:cNvSpPr>
            <a:spLocks noGrp="1"/>
          </p:cNvSpPr>
          <p:nvPr>
            <p:ph idx="1"/>
          </p:nvPr>
        </p:nvSpPr>
        <p:spPr/>
        <p:style>
          <a:lnRef idx="1">
            <a:schemeClr val="dk1"/>
          </a:lnRef>
          <a:fillRef idx="2">
            <a:schemeClr val="dk1"/>
          </a:fillRef>
          <a:effectRef idx="1">
            <a:schemeClr val="dk1"/>
          </a:effectRef>
          <a:fontRef idx="minor">
            <a:schemeClr val="dk1"/>
          </a:fontRef>
        </p:style>
        <p:txBody>
          <a:bodyPr/>
          <a:lstStyle/>
          <a:p>
            <a:r>
              <a:rPr lang="en-US" dirty="0" smtClean="0"/>
              <a:t>Thanksgiving is all about sharing, merry-making and feasting. Families get together for their customary 'thanksgiving dinner'. The festivity will be incomplete without making the customary 'Turkey' for dinner. Delight your near and dear ones with these mouth watering recipes. Right from main course to desserts, we have it all.</a:t>
            </a:r>
            <a:endParaRPr lang="ru-RU" dirty="0"/>
          </a:p>
        </p:txBody>
      </p:sp>
    </p:spTree>
  </p:cSld>
  <p:clrMapOvr>
    <a:masterClrMapping/>
  </p:clrMapOvr>
  <p:transition>
    <p:pull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US" dirty="0" smtClean="0"/>
              <a:t>Pineapple Cheese Salad</a:t>
            </a:r>
            <a:endParaRPr lang="ru-RU" dirty="0"/>
          </a:p>
        </p:txBody>
      </p:sp>
      <p:sp>
        <p:nvSpPr>
          <p:cNvPr id="5" name="Содержимое 4"/>
          <p:cNvSpPr>
            <a:spLocks noGrp="1"/>
          </p:cNvSpPr>
          <p:nvPr>
            <p:ph sz="half" idx="1"/>
          </p:nvPr>
        </p:nvSpPr>
        <p:spPr/>
        <p:style>
          <a:lnRef idx="3">
            <a:schemeClr val="lt1"/>
          </a:lnRef>
          <a:fillRef idx="1">
            <a:schemeClr val="accent1"/>
          </a:fillRef>
          <a:effectRef idx="1">
            <a:schemeClr val="accent1"/>
          </a:effectRef>
          <a:fontRef idx="minor">
            <a:schemeClr val="lt1"/>
          </a:fontRef>
        </p:style>
        <p:txBody>
          <a:bodyPr>
            <a:normAutofit fontScale="55000" lnSpcReduction="20000"/>
          </a:bodyPr>
          <a:lstStyle/>
          <a:p>
            <a:r>
              <a:rPr lang="en-US" dirty="0" smtClean="0"/>
              <a:t>Preparation Time: 20 minutes</a:t>
            </a:r>
          </a:p>
          <a:p>
            <a:endParaRPr lang="en-US" dirty="0" smtClean="0"/>
          </a:p>
          <a:p>
            <a:r>
              <a:rPr lang="en-US" dirty="0" smtClean="0"/>
              <a:t>Ingredients: </a:t>
            </a:r>
          </a:p>
          <a:p>
            <a:r>
              <a:rPr lang="en-US" dirty="0" smtClean="0"/>
              <a:t>2 cans tinned pineapple chunks, save the juice </a:t>
            </a:r>
          </a:p>
          <a:p>
            <a:r>
              <a:rPr lang="en-US" dirty="0" smtClean="0"/>
              <a:t>1 - 2 cups small marshmallows (optional)</a:t>
            </a:r>
          </a:p>
          <a:p>
            <a:r>
              <a:rPr lang="en-US" dirty="0" smtClean="0"/>
              <a:t>250 </a:t>
            </a:r>
            <a:r>
              <a:rPr lang="en-US" dirty="0" err="1" smtClean="0"/>
              <a:t>gms</a:t>
            </a:r>
            <a:r>
              <a:rPr lang="en-US" dirty="0" smtClean="0"/>
              <a:t> cheese (</a:t>
            </a:r>
            <a:r>
              <a:rPr lang="en-US" dirty="0" err="1" smtClean="0"/>
              <a:t>paneer</a:t>
            </a:r>
            <a:r>
              <a:rPr lang="en-US" dirty="0" smtClean="0"/>
              <a:t>)</a:t>
            </a:r>
          </a:p>
          <a:p>
            <a:r>
              <a:rPr lang="en-US" dirty="0" smtClean="0"/>
              <a:t>l egg </a:t>
            </a:r>
          </a:p>
          <a:p>
            <a:r>
              <a:rPr lang="en-US" dirty="0" smtClean="0"/>
              <a:t>2 1/2 tbsp. cornstarch (mixed with 1/4 cup water) </a:t>
            </a:r>
          </a:p>
          <a:p>
            <a:r>
              <a:rPr lang="en-US" dirty="0" smtClean="0"/>
              <a:t>l tbsp. sugar </a:t>
            </a:r>
          </a:p>
          <a:p>
            <a:endParaRPr lang="en-US" dirty="0" smtClean="0"/>
          </a:p>
          <a:p>
            <a:r>
              <a:rPr lang="en-US" dirty="0" smtClean="0"/>
              <a:t>Method of Preparation:</a:t>
            </a:r>
          </a:p>
          <a:p>
            <a:r>
              <a:rPr lang="en-US" dirty="0" smtClean="0"/>
              <a:t>Put pineapple juice, cornstarch mixture, sugar in a bowl and blend. Add beaten eggs to form a smooth mixture. Cook on slow flame, stirring continuously until the mixture thickens. Let the mixture cool, then add pineapple chunks, small marshmallows and cheese. A tasty salad is ready to eat</a:t>
            </a:r>
            <a:endParaRPr lang="ru-RU" dirty="0"/>
          </a:p>
        </p:txBody>
      </p:sp>
      <p:pic>
        <p:nvPicPr>
          <p:cNvPr id="7" name="Содержимое 6" descr="ананс.jpg"/>
          <p:cNvPicPr>
            <a:picLocks noGrp="1" noChangeAspect="1"/>
          </p:cNvPicPr>
          <p:nvPr>
            <p:ph sz="half" idx="2"/>
          </p:nvPr>
        </p:nvPicPr>
        <p:blipFill>
          <a:blip r:embed="rId2"/>
          <a:stretch>
            <a:fillRect/>
          </a:stretch>
        </p:blipFill>
        <p:spPr>
          <a:xfrm>
            <a:off x="4648200" y="1357298"/>
            <a:ext cx="4038600" cy="4500594"/>
          </a:xfrm>
        </p:spPr>
      </p:pic>
    </p:spTree>
  </p:cSld>
  <p:clrMapOvr>
    <a:masterClrMapping/>
  </p:clrMapOvr>
  <p:transition>
    <p:wheel spokes="8"/>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1">
            <a:schemeClr val="accent4"/>
          </a:lnRef>
          <a:fillRef idx="3">
            <a:schemeClr val="accent4"/>
          </a:fillRef>
          <a:effectRef idx="2">
            <a:schemeClr val="accent4"/>
          </a:effectRef>
          <a:fontRef idx="minor">
            <a:schemeClr val="lt1"/>
          </a:fontRef>
        </p:style>
        <p:txBody>
          <a:bodyPr/>
          <a:lstStyle/>
          <a:p>
            <a:r>
              <a:rPr lang="en-US" dirty="0" smtClean="0"/>
              <a:t>Delicious Baked Turkey</a:t>
            </a:r>
            <a:endParaRPr lang="ru-RU" dirty="0"/>
          </a:p>
        </p:txBody>
      </p:sp>
      <p:pic>
        <p:nvPicPr>
          <p:cNvPr id="11" name="Содержимое 10" descr="блюдо.jpeg"/>
          <p:cNvPicPr>
            <a:picLocks noGrp="1" noChangeAspect="1"/>
          </p:cNvPicPr>
          <p:nvPr>
            <p:ph idx="1"/>
          </p:nvPr>
        </p:nvPicPr>
        <p:blipFill>
          <a:blip r:embed="rId2"/>
          <a:stretch>
            <a:fillRect/>
          </a:stretch>
        </p:blipFill>
        <p:spPr>
          <a:xfrm>
            <a:off x="1000100" y="1357298"/>
            <a:ext cx="7143800" cy="5000660"/>
          </a:xfrm>
        </p:spPr>
        <p:style>
          <a:lnRef idx="1">
            <a:schemeClr val="accent4"/>
          </a:lnRef>
          <a:fillRef idx="2">
            <a:schemeClr val="accent4"/>
          </a:fillRef>
          <a:effectRef idx="1">
            <a:schemeClr val="accent4"/>
          </a:effectRef>
          <a:fontRef idx="minor">
            <a:schemeClr val="dk1"/>
          </a:fontRef>
        </p:style>
      </p:pic>
    </p:spTree>
  </p:cSld>
  <p:clrMapOvr>
    <a:masterClrMapping/>
  </p:clrMapOvr>
  <p:transition>
    <p:split orient="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r>
              <a:rPr lang="en-US" dirty="0" smtClean="0"/>
              <a:t>Thanksgiving Day Jokes</a:t>
            </a:r>
            <a:endParaRPr lang="ru-RU" dirty="0"/>
          </a:p>
        </p:txBody>
      </p:sp>
      <p:sp>
        <p:nvSpPr>
          <p:cNvPr id="3" name="Содержимое 2"/>
          <p:cNvSpPr>
            <a:spLocks noGrp="1"/>
          </p:cNvSpPr>
          <p:nvPr>
            <p:ph idx="1"/>
          </p:nvPr>
        </p:nvSpPr>
        <p:spPr/>
        <p:style>
          <a:lnRef idx="0">
            <a:schemeClr val="accent6"/>
          </a:lnRef>
          <a:fillRef idx="3">
            <a:schemeClr val="accent6"/>
          </a:fillRef>
          <a:effectRef idx="3">
            <a:schemeClr val="accent6"/>
          </a:effectRef>
          <a:fontRef idx="minor">
            <a:schemeClr val="lt1"/>
          </a:fontRef>
        </p:style>
        <p:txBody>
          <a:bodyPr>
            <a:normAutofit fontScale="77500" lnSpcReduction="20000"/>
          </a:bodyPr>
          <a:lstStyle/>
          <a:p>
            <a:r>
              <a:rPr lang="en-US" dirty="0" smtClean="0"/>
              <a:t>Q: If April showers bring May flowers what do May flowers bring? </a:t>
            </a:r>
          </a:p>
          <a:p>
            <a:r>
              <a:rPr lang="en-US" dirty="0" smtClean="0"/>
              <a:t>A: Pilgrims! </a:t>
            </a:r>
          </a:p>
          <a:p>
            <a:endParaRPr lang="en-US" dirty="0" smtClean="0"/>
          </a:p>
          <a:p>
            <a:r>
              <a:rPr lang="en-US" dirty="0" smtClean="0"/>
              <a:t>-------------------------------------------------------------------------</a:t>
            </a:r>
          </a:p>
          <a:p>
            <a:r>
              <a:rPr lang="en-US" dirty="0" smtClean="0"/>
              <a:t>Q: Why did the turkey cross the road? </a:t>
            </a:r>
          </a:p>
          <a:p>
            <a:r>
              <a:rPr lang="en-US" dirty="0" smtClean="0"/>
              <a:t>A: It was the chicken's day off. </a:t>
            </a:r>
          </a:p>
          <a:p>
            <a:r>
              <a:rPr lang="en-US" dirty="0" smtClean="0"/>
              <a:t>----------------------------------------------------------------------------</a:t>
            </a:r>
          </a:p>
          <a:p>
            <a:r>
              <a:rPr lang="en-US" dirty="0" smtClean="0"/>
              <a:t>Q: Why do turkeys always go, "gobble, gobble"? </a:t>
            </a:r>
          </a:p>
          <a:p>
            <a:r>
              <a:rPr lang="en-US" dirty="0" smtClean="0"/>
              <a:t>A: Because they never learned good table manners! </a:t>
            </a:r>
          </a:p>
          <a:p>
            <a:r>
              <a:rPr lang="en-US" dirty="0" smtClean="0"/>
              <a:t>----------------------------------------------------------------------------</a:t>
            </a:r>
          </a:p>
          <a:p>
            <a:r>
              <a:rPr lang="en-US" dirty="0" smtClean="0"/>
              <a:t>Q: What sound does a space turkey make? </a:t>
            </a:r>
          </a:p>
          <a:p>
            <a:r>
              <a:rPr lang="en-US" dirty="0" smtClean="0"/>
              <a:t>A: Hubble, Hubble, Hubble.</a:t>
            </a:r>
            <a:endParaRPr lang="ru-RU" dirty="0"/>
          </a:p>
        </p:txBody>
      </p:sp>
    </p:spTree>
  </p:cSld>
  <p:clrMapOvr>
    <a:masterClrMapping/>
  </p:clrMapOvr>
  <p:transition advTm="6000">
    <p:pull dir="l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2">
              <a:lumMod val="20000"/>
              <a:lumOff val="80000"/>
            </a:schemeClr>
          </a:solidFill>
          <a:effectLst>
            <a:glow rad="63500">
              <a:schemeClr val="accent6">
                <a:satMod val="175000"/>
                <a:alpha val="40000"/>
              </a:schemeClr>
            </a:glow>
          </a:effectLst>
        </p:spPr>
        <p:txBody>
          <a:bodyPr/>
          <a:lstStyle/>
          <a:p>
            <a:r>
              <a:rPr lang="en-US" dirty="0" smtClean="0"/>
              <a:t>Thanksgiving Day Quotes</a:t>
            </a:r>
            <a:endParaRPr lang="ru-RU" dirty="0"/>
          </a:p>
        </p:txBody>
      </p:sp>
      <p:sp>
        <p:nvSpPr>
          <p:cNvPr id="3" name="Содержимое 2"/>
          <p:cNvSpPr>
            <a:spLocks noGrp="1"/>
          </p:cNvSpPr>
          <p:nvPr>
            <p:ph idx="1"/>
          </p:nvPr>
        </p:nvSpPr>
        <p:spPr>
          <a:solidFill>
            <a:schemeClr val="accent3">
              <a:lumMod val="60000"/>
              <a:lumOff val="40000"/>
            </a:schemeClr>
          </a:solidFill>
          <a:ln>
            <a:solidFill>
              <a:schemeClr val="accent3">
                <a:lumMod val="75000"/>
              </a:schemeClr>
            </a:solidFill>
          </a:ln>
        </p:spPr>
        <p:txBody>
          <a:bodyPr>
            <a:normAutofit fontScale="77500" lnSpcReduction="20000"/>
          </a:bodyPr>
          <a:lstStyle/>
          <a:p>
            <a:r>
              <a:rPr lang="en-US" dirty="0" smtClean="0"/>
              <a:t>I awoke this morning with devout thanksgiving for my friends, the old and new. </a:t>
            </a:r>
          </a:p>
          <a:p>
            <a:r>
              <a:rPr lang="en-US" dirty="0" smtClean="0"/>
              <a:t>Will Carleton </a:t>
            </a:r>
          </a:p>
          <a:p>
            <a:r>
              <a:rPr lang="en-US" dirty="0" smtClean="0"/>
              <a:t>-------------------------------------------------------------------------------</a:t>
            </a:r>
          </a:p>
          <a:p>
            <a:endParaRPr lang="en-US" dirty="0" smtClean="0"/>
          </a:p>
          <a:p>
            <a:r>
              <a:rPr lang="en-US" dirty="0" smtClean="0"/>
              <a:t>Thanksgiving, after all, is a word of action. </a:t>
            </a:r>
          </a:p>
          <a:p>
            <a:r>
              <a:rPr lang="en-US" dirty="0" smtClean="0"/>
              <a:t>W.J. Cameron</a:t>
            </a:r>
          </a:p>
          <a:p>
            <a:r>
              <a:rPr lang="en-US" dirty="0" smtClean="0"/>
              <a:t>-------------------------------------------------------------------------------</a:t>
            </a:r>
          </a:p>
          <a:p>
            <a:r>
              <a:rPr lang="en-US" dirty="0" smtClean="0"/>
              <a:t>“Thanksgiving Day is a jewel, to set in the hearts of honest men, but be careful that you do not take the day and leave out the gratitude.” </a:t>
            </a:r>
          </a:p>
          <a:p>
            <a:r>
              <a:rPr lang="en-US" dirty="0" smtClean="0"/>
              <a:t>E.P. Powell</a:t>
            </a:r>
            <a:endParaRPr lang="ru-RU" dirty="0"/>
          </a:p>
        </p:txBody>
      </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6">
              <a:lumMod val="50000"/>
            </a:schemeClr>
          </a:solidFill>
          <a:effectLst>
            <a:reflection blurRad="6350" stA="50000" endA="300" endPos="55500" dist="50800" dir="5400000" sy="-100000" algn="bl" rotWithShape="0"/>
          </a:effectLst>
        </p:spPr>
        <p:txBody>
          <a:bodyPr/>
          <a:lstStyle/>
          <a:p>
            <a:r>
              <a:rPr lang="en-US" dirty="0" smtClean="0"/>
              <a:t>Thanksgiving Day Thoughts</a:t>
            </a:r>
            <a:endParaRPr lang="ru-RU" dirty="0"/>
          </a:p>
        </p:txBody>
      </p:sp>
      <p:sp>
        <p:nvSpPr>
          <p:cNvPr id="3" name="Содержимое 2"/>
          <p:cNvSpPr>
            <a:spLocks noGrp="1"/>
          </p:cNvSpPr>
          <p:nvPr>
            <p:ph idx="1"/>
          </p:nvPr>
        </p:nvSpPr>
        <p:spPr>
          <a:solidFill>
            <a:schemeClr val="accent6">
              <a:lumMod val="40000"/>
              <a:lumOff val="60000"/>
            </a:schemeClr>
          </a:solidFill>
        </p:spPr>
        <p:txBody>
          <a:bodyPr>
            <a:normAutofit/>
          </a:bodyPr>
          <a:lstStyle/>
          <a:p>
            <a:r>
              <a:rPr lang="en-US" dirty="0" smtClean="0"/>
              <a:t>Life can be very trying. When your child is hungry, your body wracked with pain, or you have no idea where you and your family will find a place to sleep, it's hard to find something for which you can be thankful. So, for just a few minutes on Thanksgiving Day, step outside your situation and just "be". Find something, no matter how small, to be thankful for because in giving thanks, you will be lightening your load, even if for only a moment</a:t>
            </a:r>
            <a:endParaRPr lang="ru-RU" dirty="0"/>
          </a:p>
        </p:txBody>
      </p:sp>
    </p:spTree>
  </p:cSld>
  <p:clrMapOvr>
    <a:masterClrMapping/>
  </p:clrMapOvr>
  <p:transition spd="med">
    <p:circle/>
    <p:sndAc>
      <p:stSnd>
        <p:snd r:embed="rId2" name="click.wav" builtIn="1"/>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lstStyle/>
          <a:p>
            <a:r>
              <a:rPr lang="en-US" dirty="0" smtClean="0"/>
              <a:t>Thanksgiving Day </a:t>
            </a:r>
            <a:endParaRPr lang="ru-RU" dirty="0"/>
          </a:p>
        </p:txBody>
      </p:sp>
      <p:pic>
        <p:nvPicPr>
          <p:cNvPr id="4" name="Содержимое 3" descr="1.jpg"/>
          <p:cNvPicPr>
            <a:picLocks noGrp="1" noChangeAspect="1"/>
          </p:cNvPicPr>
          <p:nvPr>
            <p:ph idx="1"/>
          </p:nvPr>
        </p:nvPicPr>
        <p:blipFill>
          <a:blip r:embed="rId2"/>
          <a:stretch>
            <a:fillRect/>
          </a:stretch>
        </p:blipFill>
        <p:spPr>
          <a:xfrm>
            <a:off x="1952625" y="1858962"/>
            <a:ext cx="5238750" cy="4191000"/>
          </a:xfrm>
        </p:spPr>
        <p:style>
          <a:lnRef idx="1">
            <a:schemeClr val="accent3"/>
          </a:lnRef>
          <a:fillRef idx="2">
            <a:schemeClr val="accent3"/>
          </a:fillRef>
          <a:effectRef idx="1">
            <a:schemeClr val="accent3"/>
          </a:effectRef>
          <a:fontRef idx="minor">
            <a:schemeClr val="dk1"/>
          </a:fontRef>
        </p:style>
      </p:pic>
    </p:spTree>
  </p:cSld>
  <p:clrMapOvr>
    <a:masterClrMapping/>
  </p:clrMapOvr>
  <p:transition>
    <p:circl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en-US" dirty="0" smtClean="0"/>
              <a:t>Origin of Thanksgiving Day</a:t>
            </a:r>
            <a:endParaRPr lang="ru-RU" dirty="0"/>
          </a:p>
        </p:txBody>
      </p:sp>
      <p:sp>
        <p:nvSpPr>
          <p:cNvPr id="7" name="Содержимое 6"/>
          <p:cNvSpPr>
            <a:spLocks noGrp="1"/>
          </p:cNvSpPr>
          <p:nvPr>
            <p:ph idx="1"/>
          </p:nvPr>
        </p:nvSpPr>
        <p:spPr/>
        <p:style>
          <a:lnRef idx="0">
            <a:schemeClr val="accent2"/>
          </a:lnRef>
          <a:fillRef idx="3">
            <a:schemeClr val="accent2"/>
          </a:fillRef>
          <a:effectRef idx="3">
            <a:schemeClr val="accent2"/>
          </a:effectRef>
          <a:fontRef idx="minor">
            <a:schemeClr val="lt1"/>
          </a:fontRef>
        </p:style>
        <p:txBody>
          <a:bodyPr>
            <a:normAutofit fontScale="77500" lnSpcReduction="20000"/>
          </a:bodyPr>
          <a:lstStyle/>
          <a:p>
            <a:r>
              <a:rPr lang="en-US" dirty="0" smtClean="0"/>
              <a:t>Thanksgiving is America's preeminent day. It is celebrated every year on the fourth Thursday in the month of November. It has a very interesting history. Its origin can be traced back to the 16th century when the first thanksgiving dinner is said to have taken place.</a:t>
            </a:r>
          </a:p>
          <a:p>
            <a:endParaRPr lang="en-US" dirty="0" smtClean="0"/>
          </a:p>
          <a:p>
            <a:r>
              <a:rPr lang="en-US" dirty="0" smtClean="0"/>
              <a:t>Journey of Pilgrims</a:t>
            </a:r>
          </a:p>
          <a:p>
            <a:r>
              <a:rPr lang="en-US" dirty="0" smtClean="0"/>
              <a:t>The legendary pilgrims, crossed the Atlantic in the year 1620 in Mayflower-A 17th Century sailing vessel. About 102 people traveled for nearly two months with extreme difficulty. This was so because they were kept in the cargo space of the sailing vessel. No one was allowed to go on the deck due to terrible storms. The pilgrims comforted themselves by singing Psalms- a sacred song.</a:t>
            </a:r>
            <a:endParaRPr lang="ru-RU" dirty="0"/>
          </a:p>
        </p:txBody>
      </p:sp>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US" dirty="0" smtClean="0"/>
              <a:t>Arrival in Plymouth</a:t>
            </a:r>
            <a:endParaRPr lang="ru-RU" dirty="0"/>
          </a:p>
        </p:txBody>
      </p:sp>
      <p:sp>
        <p:nvSpPr>
          <p:cNvPr id="4" name="Содержимое 3"/>
          <p:cNvSpPr>
            <a:spLocks noGrp="1"/>
          </p:cNvSpPr>
          <p:nvPr>
            <p:ph sz="half" idx="1"/>
          </p:nvPr>
        </p:nvSpPr>
        <p:spPr/>
        <p:style>
          <a:lnRef idx="1">
            <a:schemeClr val="accent4"/>
          </a:lnRef>
          <a:fillRef idx="2">
            <a:schemeClr val="accent4"/>
          </a:fillRef>
          <a:effectRef idx="1">
            <a:schemeClr val="accent4"/>
          </a:effectRef>
          <a:fontRef idx="minor">
            <a:schemeClr val="dk1"/>
          </a:fontRef>
        </p:style>
        <p:txBody>
          <a:bodyPr>
            <a:normAutofit fontScale="77500" lnSpcReduction="20000"/>
          </a:bodyPr>
          <a:lstStyle/>
          <a:p>
            <a:r>
              <a:rPr lang="en-US" dirty="0" smtClean="0"/>
              <a:t>The pilgrims reached Plymouth rock on December 11th 1620, after a sea journey of 66 days. Though the original destination was somewhere in the northern part of Virginia, they could not reach the place owing to winds blowing them off course. Nearly46 pilgrims died due to extreme cold in winter. However, in the spring of 1621, Squanto, a native Indian taught the pilgrims to survive by growing food.</a:t>
            </a:r>
            <a:endParaRPr lang="ru-RU" dirty="0"/>
          </a:p>
        </p:txBody>
      </p:sp>
      <p:pic>
        <p:nvPicPr>
          <p:cNvPr id="6" name="Содержимое 5" descr="кораблтк.jpg"/>
          <p:cNvPicPr>
            <a:picLocks noGrp="1" noChangeAspect="1"/>
          </p:cNvPicPr>
          <p:nvPr>
            <p:ph sz="half" idx="2"/>
          </p:nvPr>
        </p:nvPicPr>
        <p:blipFill>
          <a:blip r:embed="rId2"/>
          <a:stretch>
            <a:fillRect/>
          </a:stretch>
        </p:blipFill>
        <p:spPr>
          <a:xfrm>
            <a:off x="4429124" y="1500174"/>
            <a:ext cx="4057654" cy="4786346"/>
          </a:xfrm>
        </p:spPr>
      </p:pic>
    </p:spTree>
  </p:cSld>
  <p:clrMapOvr>
    <a:masterClrMapping/>
  </p:clrMapOvr>
  <p:transition>
    <p:wheel spokes="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US" dirty="0" smtClean="0"/>
              <a:t>The First Harvest</a:t>
            </a:r>
            <a:endParaRPr lang="ru-RU" dirty="0"/>
          </a:p>
        </p:txBody>
      </p:sp>
      <p:pic>
        <p:nvPicPr>
          <p:cNvPr id="7" name="Содержимое 6" descr="первый урожай.jpg"/>
          <p:cNvPicPr>
            <a:picLocks noGrp="1" noChangeAspect="1"/>
          </p:cNvPicPr>
          <p:nvPr>
            <p:ph idx="1"/>
          </p:nvPr>
        </p:nvPicPr>
        <p:blipFill>
          <a:blip r:embed="rId2"/>
          <a:stretch>
            <a:fillRect/>
          </a:stretch>
        </p:blipFill>
        <p:spPr>
          <a:xfrm>
            <a:off x="1357290" y="1500174"/>
            <a:ext cx="6643734" cy="4643470"/>
          </a:xfrm>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en-US" dirty="0" smtClean="0"/>
              <a:t>Day of Fasting and Prayer</a:t>
            </a:r>
            <a:endParaRPr lang="ru-RU" dirty="0"/>
          </a:p>
        </p:txBody>
      </p:sp>
      <p:pic>
        <p:nvPicPr>
          <p:cNvPr id="7" name="Содержимое 6" descr="пилигримы.jpg"/>
          <p:cNvPicPr>
            <a:picLocks noGrp="1" noChangeAspect="1"/>
          </p:cNvPicPr>
          <p:nvPr>
            <p:ph sz="half" idx="1"/>
          </p:nvPr>
        </p:nvPicPr>
        <p:blipFill>
          <a:blip r:embed="rId2"/>
          <a:stretch>
            <a:fillRect/>
          </a:stretch>
        </p:blipFill>
        <p:spPr>
          <a:xfrm>
            <a:off x="952500" y="2890869"/>
            <a:ext cx="3048000" cy="1944624"/>
          </a:xfrm>
        </p:spPr>
        <p:style>
          <a:lnRef idx="1">
            <a:schemeClr val="accent1"/>
          </a:lnRef>
          <a:fillRef idx="2">
            <a:schemeClr val="accent1"/>
          </a:fillRef>
          <a:effectRef idx="1">
            <a:schemeClr val="accent1"/>
          </a:effectRef>
          <a:fontRef idx="minor">
            <a:schemeClr val="dk1"/>
          </a:fontRef>
        </p:style>
      </p:pic>
      <p:sp>
        <p:nvSpPr>
          <p:cNvPr id="6" name="Содержимое 5"/>
          <p:cNvSpPr>
            <a:spLocks noGrp="1"/>
          </p:cNvSpPr>
          <p:nvPr>
            <p:ph sz="half" idx="2"/>
          </p:nvPr>
        </p:nvSpPr>
        <p:spPr/>
        <p:txBody>
          <a:bodyPr>
            <a:normAutofit fontScale="92500"/>
          </a:bodyPr>
          <a:lstStyle/>
          <a:p>
            <a:r>
              <a:rPr lang="en-US" dirty="0" smtClean="0"/>
              <a:t>In the summer of 1621, owing to severe drought, pilgrims called for a day of fasting and prayer to please God and ask for a bountiful harvest in the coming season. God answered their prayers and it rained at the end of the day. It saved the corn crops.</a:t>
            </a:r>
            <a:endParaRPr lang="ru-RU" dirty="0"/>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lstStyle/>
          <a:p>
            <a:r>
              <a:rPr lang="en-US" dirty="0" smtClean="0"/>
              <a:t>First Thanksgiving Feast</a:t>
            </a:r>
            <a:endParaRPr lang="ru-RU" dirty="0"/>
          </a:p>
        </p:txBody>
      </p:sp>
      <p:sp>
        <p:nvSpPr>
          <p:cNvPr id="5" name="Содержимое 4"/>
          <p:cNvSpPr>
            <a:spLocks noGrp="1"/>
          </p:cNvSpPr>
          <p:nvPr>
            <p:ph sz="half" idx="1"/>
          </p:nvPr>
        </p:nvSpPr>
        <p:spPr/>
        <p:style>
          <a:lnRef idx="1">
            <a:schemeClr val="dk1"/>
          </a:lnRef>
          <a:fillRef idx="2">
            <a:schemeClr val="dk1"/>
          </a:fillRef>
          <a:effectRef idx="1">
            <a:schemeClr val="dk1"/>
          </a:effectRef>
          <a:fontRef idx="minor">
            <a:schemeClr val="dk1"/>
          </a:fontRef>
        </p:style>
        <p:txBody>
          <a:bodyPr>
            <a:normAutofit fontScale="70000" lnSpcReduction="20000"/>
          </a:bodyPr>
          <a:lstStyle/>
          <a:p>
            <a:r>
              <a:rPr lang="en-US" dirty="0" smtClean="0"/>
              <a:t>It is said that Pilgrims learnt to grow corn, beans and pumpkins from the Indians, which helped all of them survive . In the autumn of 1621, they held a grand celebration where 90 people were invited including Indians. The grand feast was organized to thank god for his favors. This communal dinner is popularly known as “The first thanksgiving feast”. There is however, no evidence to prove if the dinner actually took place. </a:t>
            </a:r>
          </a:p>
          <a:p>
            <a:endParaRPr lang="en-US" dirty="0" smtClean="0"/>
          </a:p>
          <a:p>
            <a:r>
              <a:rPr lang="en-US" dirty="0" smtClean="0"/>
              <a:t>.</a:t>
            </a:r>
            <a:endParaRPr lang="ru-RU" dirty="0"/>
          </a:p>
        </p:txBody>
      </p:sp>
      <p:pic>
        <p:nvPicPr>
          <p:cNvPr id="7" name="Содержимое 6" descr="индейцы.gif"/>
          <p:cNvPicPr>
            <a:picLocks noGrp="1" noChangeAspect="1"/>
          </p:cNvPicPr>
          <p:nvPr>
            <p:ph sz="half" idx="2"/>
          </p:nvPr>
        </p:nvPicPr>
        <p:blipFill>
          <a:blip r:embed="rId2"/>
          <a:stretch>
            <a:fillRect/>
          </a:stretch>
        </p:blipFill>
        <p:spPr>
          <a:xfrm>
            <a:off x="4786314" y="1600200"/>
            <a:ext cx="3497601" cy="4525963"/>
          </a:xfrm>
        </p:spPr>
        <p:style>
          <a:lnRef idx="1">
            <a:schemeClr val="accent4"/>
          </a:lnRef>
          <a:fillRef idx="2">
            <a:schemeClr val="accent4"/>
          </a:fillRef>
          <a:effectRef idx="1">
            <a:schemeClr val="accent4"/>
          </a:effectRef>
          <a:fontRef idx="minor">
            <a:schemeClr val="dk1"/>
          </a:fontRef>
        </p:style>
      </p:pic>
    </p:spTree>
  </p:cSld>
  <p:clrMapOvr>
    <a:masterClrMapping/>
  </p:clrMapOvr>
  <p:transition>
    <p:diamon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dirty="0" smtClean="0"/>
              <a:t>Turkey and First Thanksgiving Feast</a:t>
            </a:r>
            <a:endParaRPr lang="ru-RU" dirty="0"/>
          </a:p>
        </p:txBody>
      </p:sp>
      <p:sp>
        <p:nvSpPr>
          <p:cNvPr id="5" name="Содержимое 4"/>
          <p:cNvSpPr>
            <a:spLocks noGrp="1"/>
          </p:cNvSpPr>
          <p:nvPr>
            <p:ph sz="half" idx="1"/>
          </p:nvPr>
        </p:nvSpPr>
        <p:spPr/>
        <p:style>
          <a:lnRef idx="3">
            <a:schemeClr val="lt1"/>
          </a:lnRef>
          <a:fillRef idx="1">
            <a:schemeClr val="accent3"/>
          </a:fillRef>
          <a:effectRef idx="1">
            <a:schemeClr val="accent3"/>
          </a:effectRef>
          <a:fontRef idx="minor">
            <a:schemeClr val="lt1"/>
          </a:fontRef>
        </p:style>
        <p:txBody>
          <a:bodyPr/>
          <a:lstStyle/>
          <a:p>
            <a:r>
              <a:rPr lang="en-US" dirty="0" smtClean="0"/>
              <a:t>There is no evidence to prove if the customary turkey was a part of the initial feast. According to the first hand account written by the leader of the colony, the food included, ducks, geese, venison, fish, berries etc.</a:t>
            </a:r>
            <a:endParaRPr lang="ru-RU" dirty="0"/>
          </a:p>
        </p:txBody>
      </p:sp>
      <p:pic>
        <p:nvPicPr>
          <p:cNvPr id="7" name="Содержимое 6" descr="индейка.gif"/>
          <p:cNvPicPr>
            <a:picLocks noGrp="1" noChangeAspect="1"/>
          </p:cNvPicPr>
          <p:nvPr>
            <p:ph sz="half" idx="2"/>
          </p:nvPr>
        </p:nvPicPr>
        <p:blipFill>
          <a:blip r:embed="rId2"/>
          <a:stretch>
            <a:fillRect/>
          </a:stretch>
        </p:blipFill>
        <p:spPr>
          <a:xfrm>
            <a:off x="4648200" y="1736735"/>
            <a:ext cx="4038600" cy="4252893"/>
          </a:xfrm>
        </p:spPr>
      </p:pic>
    </p:spTree>
  </p:cSld>
  <p:clrMapOvr>
    <a:masterClrMapping/>
  </p:clrMapOvr>
  <p:transition>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normAutofit fontScale="90000"/>
          </a:bodyPr>
          <a:lstStyle/>
          <a:p>
            <a:r>
              <a:rPr lang="en-US" dirty="0" smtClean="0"/>
              <a:t>Pumpkin and Thanksgiving Feast</a:t>
            </a:r>
            <a:endParaRPr lang="ru-RU" dirty="0"/>
          </a:p>
        </p:txBody>
      </p:sp>
      <p:sp>
        <p:nvSpPr>
          <p:cNvPr id="7" name="Содержимое 6"/>
          <p:cNvSpPr>
            <a:spLocks noGrp="1"/>
          </p:cNvSpPr>
          <p:nvPr>
            <p:ph idx="1"/>
          </p:nvPr>
        </p:nvSpPr>
        <p:spPr/>
        <p:style>
          <a:lnRef idx="1">
            <a:schemeClr val="accent2"/>
          </a:lnRef>
          <a:fillRef idx="3">
            <a:schemeClr val="accent2"/>
          </a:fillRef>
          <a:effectRef idx="2">
            <a:schemeClr val="accent2"/>
          </a:effectRef>
          <a:fontRef idx="minor">
            <a:schemeClr val="lt1"/>
          </a:fontRef>
        </p:style>
        <p:txBody>
          <a:bodyPr>
            <a:normAutofit fontScale="70000" lnSpcReduction="20000"/>
          </a:bodyPr>
          <a:lstStyle/>
          <a:p>
            <a:r>
              <a:rPr lang="en-US" dirty="0" smtClean="0"/>
              <a:t>Pumpkin pie, a modern staple adorning every dinner table, is unlikely to have been a part of the first thanksgiving feast. Pilgrims however, did have boiled pumpkin. Diminishing supply of flour led to the absence of any kind of bread. </a:t>
            </a:r>
          </a:p>
          <a:p>
            <a:endParaRPr lang="en-US" dirty="0" smtClean="0"/>
          </a:p>
          <a:p>
            <a:r>
              <a:rPr lang="en-US" dirty="0" smtClean="0"/>
              <a:t>The feast continued for three days and was eaten outside due to lack of space. It was not repeated till 1623, which again witnessed a severe drought. Governor Bradford proclaimed another day of thanksgiving in the year 1676. October of 1777 witnessed a time when all the 13 colonies joined in a communal celebration. It also marked the victory over the British.</a:t>
            </a:r>
          </a:p>
          <a:p>
            <a:endParaRPr lang="en-US" dirty="0" smtClean="0"/>
          </a:p>
          <a:p>
            <a:r>
              <a:rPr lang="en-US" dirty="0" smtClean="0"/>
              <a:t>After a number of events and changes, President Lincoln proclaimed last Thursday in November of thanksgiving in the year 1863. This was due to the continuous efforts of Sarah Josepha Hale, a magazine editor. She wrote a number of articles for the cause.</a:t>
            </a:r>
            <a:endParaRPr lang="ru-RU" dirty="0"/>
          </a:p>
        </p:txBody>
      </p:sp>
    </p:spTree>
  </p:cSld>
  <p:clrMapOvr>
    <a:masterClrMapping/>
  </p:clrMapOvr>
  <p:transition>
    <p:wheel spokes="8"/>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56</TotalTime>
  <Words>1325</Words>
  <Application>Microsoft Office PowerPoint</Application>
  <PresentationFormat>Экран (4:3)</PresentationFormat>
  <Paragraphs>86</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Апекс</vt:lpstr>
      <vt:lpstr>THANKSGIVING DAY</vt:lpstr>
      <vt:lpstr>Thanksgiving Day </vt:lpstr>
      <vt:lpstr>Origin of Thanksgiving Day</vt:lpstr>
      <vt:lpstr>Arrival in Plymouth</vt:lpstr>
      <vt:lpstr>The First Harvest</vt:lpstr>
      <vt:lpstr>Day of Fasting and Prayer</vt:lpstr>
      <vt:lpstr>First Thanksgiving Feast</vt:lpstr>
      <vt:lpstr>Turkey and First Thanksgiving Feast</vt:lpstr>
      <vt:lpstr>Pumpkin and Thanksgiving Feast</vt:lpstr>
      <vt:lpstr>Thanksgiving Day Tradition</vt:lpstr>
      <vt:lpstr>Parades</vt:lpstr>
      <vt:lpstr>Thanksgiving Day Poems</vt:lpstr>
      <vt:lpstr>Thanksgiving Day Recipes</vt:lpstr>
      <vt:lpstr>Pineapple Cheese Salad</vt:lpstr>
      <vt:lpstr>Delicious Baked Turkey</vt:lpstr>
      <vt:lpstr>Thanksgiving Day Jokes</vt:lpstr>
      <vt:lpstr>Thanksgiving Day Quotes</vt:lpstr>
      <vt:lpstr>Thanksgiving Day Thoughts</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User</cp:lastModifiedBy>
  <cp:revision>7</cp:revision>
  <dcterms:created xsi:type="dcterms:W3CDTF">2009-11-25T12:51:14Z</dcterms:created>
  <dcterms:modified xsi:type="dcterms:W3CDTF">2013-10-20T13:23:58Z</dcterms:modified>
</cp:coreProperties>
</file>