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theme/themeOverride1.xml" ContentType="application/vnd.openxmlformats-officedocument.themeOverr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0" r:id="rId1"/>
  </p:sldMasterIdLst>
  <p:notesMasterIdLst>
    <p:notesMasterId r:id="rId34"/>
  </p:notesMasterIdLst>
  <p:handoutMasterIdLst>
    <p:handoutMasterId r:id="rId35"/>
  </p:handoutMasterIdLst>
  <p:sldIdLst>
    <p:sldId id="256" r:id="rId2"/>
    <p:sldId id="276" r:id="rId3"/>
    <p:sldId id="257" r:id="rId4"/>
    <p:sldId id="258" r:id="rId5"/>
    <p:sldId id="259" r:id="rId6"/>
    <p:sldId id="277" r:id="rId7"/>
    <p:sldId id="268" r:id="rId8"/>
    <p:sldId id="260" r:id="rId9"/>
    <p:sldId id="261" r:id="rId10"/>
    <p:sldId id="262" r:id="rId11"/>
    <p:sldId id="264" r:id="rId12"/>
    <p:sldId id="265" r:id="rId13"/>
    <p:sldId id="267" r:id="rId14"/>
    <p:sldId id="269" r:id="rId15"/>
    <p:sldId id="266" r:id="rId16"/>
    <p:sldId id="263" r:id="rId17"/>
    <p:sldId id="270" r:id="rId18"/>
    <p:sldId id="271" r:id="rId19"/>
    <p:sldId id="272" r:id="rId20"/>
    <p:sldId id="278" r:id="rId21"/>
    <p:sldId id="287" r:id="rId22"/>
    <p:sldId id="281" r:id="rId23"/>
    <p:sldId id="282" r:id="rId24"/>
    <p:sldId id="284" r:id="rId25"/>
    <p:sldId id="285" r:id="rId26"/>
    <p:sldId id="283" r:id="rId27"/>
    <p:sldId id="288" r:id="rId28"/>
    <p:sldId id="286" r:id="rId29"/>
    <p:sldId id="289" r:id="rId30"/>
    <p:sldId id="273" r:id="rId31"/>
    <p:sldId id="274" r:id="rId32"/>
    <p:sldId id="275" r:id="rId33"/>
  </p:sldIdLst>
  <p:sldSz cx="9144000" cy="6858000" type="screen4x3"/>
  <p:notesSz cx="9874250" cy="6797675"/>
  <p:defaultTextStyle>
    <a:defPPr>
      <a:defRPr lang="ru-RU"/>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FF"/>
    <a:srgbClr val="FFFF00"/>
    <a:srgbClr val="CE6B08"/>
    <a:srgbClr val="FF0066"/>
    <a:srgbClr val="00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70" d="100"/>
          <a:sy n="70" d="100"/>
        </p:scale>
        <p:origin x="-1164" y="-75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4278313" cy="339725"/>
          </a:xfrm>
          <a:prstGeom prst="rect">
            <a:avLst/>
          </a:prstGeom>
        </p:spPr>
        <p:txBody>
          <a:bodyPr vert="horz" lIns="91440" tIns="45720" rIns="91440" bIns="45720" rtlCol="0"/>
          <a:lstStyle>
            <a:lvl1pPr algn="l">
              <a:defRPr sz="1200"/>
            </a:lvl1pPr>
          </a:lstStyle>
          <a:p>
            <a:pPr>
              <a:defRPr/>
            </a:pPr>
            <a:endParaRPr lang="ru-RU"/>
          </a:p>
        </p:txBody>
      </p:sp>
      <p:sp>
        <p:nvSpPr>
          <p:cNvPr id="3" name="Дата 2"/>
          <p:cNvSpPr>
            <a:spLocks noGrp="1"/>
          </p:cNvSpPr>
          <p:nvPr>
            <p:ph type="dt" sz="quarter" idx="1"/>
          </p:nvPr>
        </p:nvSpPr>
        <p:spPr>
          <a:xfrm>
            <a:off x="5592763" y="0"/>
            <a:ext cx="4279900" cy="339725"/>
          </a:xfrm>
          <a:prstGeom prst="rect">
            <a:avLst/>
          </a:prstGeom>
        </p:spPr>
        <p:txBody>
          <a:bodyPr vert="horz" lIns="91440" tIns="45720" rIns="91440" bIns="45720" rtlCol="0"/>
          <a:lstStyle>
            <a:lvl1pPr algn="r">
              <a:defRPr sz="1200"/>
            </a:lvl1pPr>
          </a:lstStyle>
          <a:p>
            <a:pPr>
              <a:defRPr/>
            </a:pPr>
            <a:fld id="{FCFB9541-0D10-4801-9F61-F5E01628A07F}" type="datetimeFigureOut">
              <a:rPr lang="ru-RU"/>
              <a:pPr>
                <a:defRPr/>
              </a:pPr>
              <a:t>24.11.2015</a:t>
            </a:fld>
            <a:endParaRPr lang="ru-RU"/>
          </a:p>
        </p:txBody>
      </p:sp>
      <p:sp>
        <p:nvSpPr>
          <p:cNvPr id="4" name="Нижний колонтитул 3"/>
          <p:cNvSpPr>
            <a:spLocks noGrp="1"/>
          </p:cNvSpPr>
          <p:nvPr>
            <p:ph type="ftr" sz="quarter" idx="2"/>
          </p:nvPr>
        </p:nvSpPr>
        <p:spPr>
          <a:xfrm>
            <a:off x="0" y="6456363"/>
            <a:ext cx="4278313" cy="339725"/>
          </a:xfrm>
          <a:prstGeom prst="rect">
            <a:avLst/>
          </a:prstGeom>
        </p:spPr>
        <p:txBody>
          <a:bodyPr vert="horz" lIns="91440" tIns="45720" rIns="91440" bIns="45720" rtlCol="0" anchor="b"/>
          <a:lstStyle>
            <a:lvl1pPr algn="l">
              <a:defRPr sz="1200"/>
            </a:lvl1pPr>
          </a:lstStyle>
          <a:p>
            <a:pPr>
              <a:defRPr/>
            </a:pPr>
            <a:endParaRPr lang="ru-RU"/>
          </a:p>
        </p:txBody>
      </p:sp>
      <p:sp>
        <p:nvSpPr>
          <p:cNvPr id="5" name="Номер слайда 4"/>
          <p:cNvSpPr>
            <a:spLocks noGrp="1"/>
          </p:cNvSpPr>
          <p:nvPr>
            <p:ph type="sldNum" sz="quarter" idx="3"/>
          </p:nvPr>
        </p:nvSpPr>
        <p:spPr>
          <a:xfrm>
            <a:off x="5592763" y="6456363"/>
            <a:ext cx="4279900" cy="339725"/>
          </a:xfrm>
          <a:prstGeom prst="rect">
            <a:avLst/>
          </a:prstGeom>
        </p:spPr>
        <p:txBody>
          <a:bodyPr vert="horz" lIns="91440" tIns="45720" rIns="91440" bIns="45720" rtlCol="0" anchor="b"/>
          <a:lstStyle>
            <a:lvl1pPr algn="r">
              <a:defRPr sz="1200"/>
            </a:lvl1pPr>
          </a:lstStyle>
          <a:p>
            <a:pPr>
              <a:defRPr/>
            </a:pPr>
            <a:fld id="{01E229B6-0C05-478D-8226-95DF91A242FA}" type="slidenum">
              <a:rPr lang="ru-RU"/>
              <a:pPr>
                <a:defRPr/>
              </a:pPr>
              <a:t>‹#›</a:t>
            </a:fld>
            <a:endParaRPr lang="ru-RU"/>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4278313" cy="339725"/>
          </a:xfrm>
          <a:prstGeom prst="rect">
            <a:avLst/>
          </a:prstGeom>
        </p:spPr>
        <p:txBody>
          <a:bodyPr vert="horz" lIns="91440" tIns="45720" rIns="91440" bIns="45720" rtlCol="0"/>
          <a:lstStyle>
            <a:lvl1pPr algn="l">
              <a:defRPr sz="1200"/>
            </a:lvl1pPr>
          </a:lstStyle>
          <a:p>
            <a:pPr>
              <a:defRPr/>
            </a:pPr>
            <a:endParaRPr lang="ru-RU"/>
          </a:p>
        </p:txBody>
      </p:sp>
      <p:sp>
        <p:nvSpPr>
          <p:cNvPr id="3" name="Дата 2"/>
          <p:cNvSpPr>
            <a:spLocks noGrp="1"/>
          </p:cNvSpPr>
          <p:nvPr>
            <p:ph type="dt" idx="1"/>
          </p:nvPr>
        </p:nvSpPr>
        <p:spPr>
          <a:xfrm>
            <a:off x="5592763" y="0"/>
            <a:ext cx="4279900" cy="339725"/>
          </a:xfrm>
          <a:prstGeom prst="rect">
            <a:avLst/>
          </a:prstGeom>
        </p:spPr>
        <p:txBody>
          <a:bodyPr vert="horz" lIns="91440" tIns="45720" rIns="91440" bIns="45720" rtlCol="0"/>
          <a:lstStyle>
            <a:lvl1pPr algn="r">
              <a:defRPr sz="1200"/>
            </a:lvl1pPr>
          </a:lstStyle>
          <a:p>
            <a:pPr>
              <a:defRPr/>
            </a:pPr>
            <a:fld id="{6030F5AD-EA4D-461D-BE71-C59ABAF10D1E}" type="datetimeFigureOut">
              <a:rPr lang="ru-RU"/>
              <a:pPr>
                <a:defRPr/>
              </a:pPr>
              <a:t>24.11.2015</a:t>
            </a:fld>
            <a:endParaRPr lang="ru-RU"/>
          </a:p>
        </p:txBody>
      </p:sp>
      <p:sp>
        <p:nvSpPr>
          <p:cNvPr id="4" name="Образ слайда 3"/>
          <p:cNvSpPr>
            <a:spLocks noGrp="1" noRot="1" noChangeAspect="1"/>
          </p:cNvSpPr>
          <p:nvPr>
            <p:ph type="sldImg" idx="2"/>
          </p:nvPr>
        </p:nvSpPr>
        <p:spPr>
          <a:xfrm>
            <a:off x="3236913" y="509588"/>
            <a:ext cx="3400425" cy="2549525"/>
          </a:xfrm>
          <a:prstGeom prst="rect">
            <a:avLst/>
          </a:prstGeom>
          <a:noFill/>
          <a:ln w="12700">
            <a:solidFill>
              <a:prstClr val="black"/>
            </a:solidFill>
          </a:ln>
        </p:spPr>
        <p:txBody>
          <a:bodyPr vert="horz" lIns="91440" tIns="45720" rIns="91440" bIns="45720" rtlCol="0" anchor="ctr"/>
          <a:lstStyle/>
          <a:p>
            <a:pPr lvl="0"/>
            <a:endParaRPr lang="ru-RU" noProof="0" smtClean="0"/>
          </a:p>
        </p:txBody>
      </p:sp>
      <p:sp>
        <p:nvSpPr>
          <p:cNvPr id="5" name="Заметки 4"/>
          <p:cNvSpPr>
            <a:spLocks noGrp="1"/>
          </p:cNvSpPr>
          <p:nvPr>
            <p:ph type="body" sz="quarter" idx="3"/>
          </p:nvPr>
        </p:nvSpPr>
        <p:spPr>
          <a:xfrm>
            <a:off x="987425" y="3228975"/>
            <a:ext cx="7899400" cy="3059113"/>
          </a:xfrm>
          <a:prstGeom prst="rect">
            <a:avLst/>
          </a:prstGeom>
        </p:spPr>
        <p:txBody>
          <a:bodyPr vert="horz" lIns="91440" tIns="45720" rIns="91440" bIns="45720" rtlCol="0">
            <a:normAutofit/>
          </a:body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p>
        </p:txBody>
      </p:sp>
      <p:sp>
        <p:nvSpPr>
          <p:cNvPr id="6" name="Нижний колонтитул 5"/>
          <p:cNvSpPr>
            <a:spLocks noGrp="1"/>
          </p:cNvSpPr>
          <p:nvPr>
            <p:ph type="ftr" sz="quarter" idx="4"/>
          </p:nvPr>
        </p:nvSpPr>
        <p:spPr>
          <a:xfrm>
            <a:off x="0" y="6456363"/>
            <a:ext cx="4278313" cy="339725"/>
          </a:xfrm>
          <a:prstGeom prst="rect">
            <a:avLst/>
          </a:prstGeom>
        </p:spPr>
        <p:txBody>
          <a:bodyPr vert="horz" lIns="91440" tIns="45720" rIns="91440" bIns="45720" rtlCol="0" anchor="b"/>
          <a:lstStyle>
            <a:lvl1pPr algn="l">
              <a:defRPr sz="1200"/>
            </a:lvl1pPr>
          </a:lstStyle>
          <a:p>
            <a:pPr>
              <a:defRPr/>
            </a:pPr>
            <a:endParaRPr lang="ru-RU"/>
          </a:p>
        </p:txBody>
      </p:sp>
      <p:sp>
        <p:nvSpPr>
          <p:cNvPr id="7" name="Номер слайда 6"/>
          <p:cNvSpPr>
            <a:spLocks noGrp="1"/>
          </p:cNvSpPr>
          <p:nvPr>
            <p:ph type="sldNum" sz="quarter" idx="5"/>
          </p:nvPr>
        </p:nvSpPr>
        <p:spPr>
          <a:xfrm>
            <a:off x="5592763" y="6456363"/>
            <a:ext cx="4279900" cy="339725"/>
          </a:xfrm>
          <a:prstGeom prst="rect">
            <a:avLst/>
          </a:prstGeom>
        </p:spPr>
        <p:txBody>
          <a:bodyPr vert="horz" lIns="91440" tIns="45720" rIns="91440" bIns="45720" rtlCol="0" anchor="b"/>
          <a:lstStyle>
            <a:lvl1pPr algn="r">
              <a:defRPr sz="1200"/>
            </a:lvl1pPr>
          </a:lstStyle>
          <a:p>
            <a:pPr>
              <a:defRPr/>
            </a:pPr>
            <a:fld id="{BA83018F-8E9D-49CF-8D25-2E9D9D2C54D2}" type="slidenum">
              <a:rPr lang="ru-RU"/>
              <a:pPr>
                <a:defRPr/>
              </a:pPr>
              <a:t>‹#›</a:t>
            </a:fld>
            <a:endParaRPr lang="ru-RU"/>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Образ слайда 1"/>
          <p:cNvSpPr>
            <a:spLocks noGrp="1" noRot="1" noChangeAspect="1" noTextEdit="1"/>
          </p:cNvSpPr>
          <p:nvPr>
            <p:ph type="sldImg"/>
          </p:nvPr>
        </p:nvSpPr>
        <p:spPr bwMode="auto">
          <a:noFill/>
          <a:ln>
            <a:solidFill>
              <a:srgbClr val="000000"/>
            </a:solidFill>
            <a:miter lim="800000"/>
            <a:headEnd/>
            <a:tailEnd/>
          </a:ln>
        </p:spPr>
      </p:sp>
      <p:sp>
        <p:nvSpPr>
          <p:cNvPr id="16386"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16387"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699EB99-4AF5-4D1D-8041-D3A2B5F96946}" type="slidenum">
              <a:rPr lang="ru-RU" smtClean="0"/>
              <a:pPr/>
              <a:t>1</a:t>
            </a:fld>
            <a:endParaRPr lang="ru-RU"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Образ слайда 1"/>
          <p:cNvSpPr>
            <a:spLocks noGrp="1" noRot="1" noChangeAspect="1" noTextEdit="1"/>
          </p:cNvSpPr>
          <p:nvPr>
            <p:ph type="sldImg"/>
          </p:nvPr>
        </p:nvSpPr>
        <p:spPr bwMode="auto">
          <a:noFill/>
          <a:ln>
            <a:solidFill>
              <a:srgbClr val="000000"/>
            </a:solidFill>
            <a:miter lim="800000"/>
            <a:headEnd/>
            <a:tailEnd/>
          </a:ln>
        </p:spPr>
      </p:sp>
      <p:sp>
        <p:nvSpPr>
          <p:cNvPr id="18434"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18435"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D6722E7F-DBC1-45D9-94B9-2B75E40E46F1}" type="slidenum">
              <a:rPr lang="ru-RU" smtClean="0"/>
              <a:pPr/>
              <a:t>3</a:t>
            </a:fld>
            <a:endParaRPr lang="ru-RU"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Образ слайда 1"/>
          <p:cNvSpPr>
            <a:spLocks noGrp="1" noRot="1" noChangeAspect="1" noTextEdit="1"/>
          </p:cNvSpPr>
          <p:nvPr>
            <p:ph type="sldImg"/>
          </p:nvPr>
        </p:nvSpPr>
        <p:spPr bwMode="auto">
          <a:noFill/>
          <a:ln>
            <a:solidFill>
              <a:srgbClr val="000000"/>
            </a:solidFill>
            <a:miter lim="800000"/>
            <a:headEnd/>
            <a:tailEnd/>
          </a:ln>
        </p:spPr>
      </p:sp>
      <p:sp>
        <p:nvSpPr>
          <p:cNvPr id="20482"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20483"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F3CAC93-415C-479B-BD9F-D3394705AEE2}" type="slidenum">
              <a:rPr lang="ru-RU" smtClean="0"/>
              <a:pPr/>
              <a:t>4</a:t>
            </a:fld>
            <a:endParaRPr lang="ru-RU"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Образ слайда 1"/>
          <p:cNvSpPr>
            <a:spLocks noGrp="1" noRot="1" noChangeAspect="1" noTextEdit="1"/>
          </p:cNvSpPr>
          <p:nvPr>
            <p:ph type="sldImg"/>
          </p:nvPr>
        </p:nvSpPr>
        <p:spPr bwMode="auto">
          <a:noFill/>
          <a:ln>
            <a:solidFill>
              <a:srgbClr val="000000"/>
            </a:solidFill>
            <a:miter lim="800000"/>
            <a:headEnd/>
            <a:tailEnd/>
          </a:ln>
        </p:spPr>
      </p:sp>
      <p:sp>
        <p:nvSpPr>
          <p:cNvPr id="22530"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22531"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139BF0F7-067A-426A-BD8F-5255B3B74048}" type="slidenum">
              <a:rPr lang="ru-RU" smtClean="0"/>
              <a:pPr/>
              <a:t>5</a:t>
            </a:fld>
            <a:endParaRPr lang="ru-RU"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382F2D08-A9A9-4407-82ED-4854F30AB9A1}" type="slidenum">
              <a:rPr lang="ru-RU" smtClean="0"/>
              <a:pPr/>
              <a:t>6</a:t>
            </a:fld>
            <a:endParaRPr lang="ru-RU"/>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Образ слайда 1"/>
          <p:cNvSpPr>
            <a:spLocks noGrp="1" noRot="1" noChangeAspect="1" noTextEdit="1"/>
          </p:cNvSpPr>
          <p:nvPr>
            <p:ph type="sldImg"/>
          </p:nvPr>
        </p:nvSpPr>
        <p:spPr bwMode="auto">
          <a:noFill/>
          <a:ln>
            <a:solidFill>
              <a:srgbClr val="000000"/>
            </a:solidFill>
            <a:miter lim="800000"/>
            <a:headEnd/>
            <a:tailEnd/>
          </a:ln>
        </p:spPr>
      </p:sp>
      <p:sp>
        <p:nvSpPr>
          <p:cNvPr id="24578"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24579"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0C5D61F3-BC9B-4EF8-92B2-841D2CBB282F}" type="slidenum">
              <a:rPr lang="ru-RU" smtClean="0"/>
              <a:pPr/>
              <a:t>7</a:t>
            </a:fld>
            <a:endParaRPr lang="ru-RU"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Образ слайда 1"/>
          <p:cNvSpPr>
            <a:spLocks noGrp="1" noRot="1" noChangeAspect="1" noTextEdit="1"/>
          </p:cNvSpPr>
          <p:nvPr>
            <p:ph type="sldImg"/>
          </p:nvPr>
        </p:nvSpPr>
        <p:spPr bwMode="auto">
          <a:noFill/>
          <a:ln>
            <a:solidFill>
              <a:srgbClr val="000000"/>
            </a:solidFill>
            <a:miter lim="800000"/>
            <a:headEnd/>
            <a:tailEnd/>
          </a:ln>
        </p:spPr>
      </p:sp>
      <p:sp>
        <p:nvSpPr>
          <p:cNvPr id="26626"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26627"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4F3F34CD-8B11-4125-AA8B-EAD9153C538D}" type="slidenum">
              <a:rPr lang="ru-RU" smtClean="0"/>
              <a:pPr/>
              <a:t>8</a:t>
            </a:fld>
            <a:endParaRPr lang="ru-RU"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Образ слайда 1"/>
          <p:cNvSpPr>
            <a:spLocks noGrp="1" noRot="1" noChangeAspect="1" noTextEdit="1"/>
          </p:cNvSpPr>
          <p:nvPr>
            <p:ph type="sldImg"/>
          </p:nvPr>
        </p:nvSpPr>
        <p:spPr bwMode="auto">
          <a:noFill/>
          <a:ln>
            <a:solidFill>
              <a:srgbClr val="000000"/>
            </a:solidFill>
            <a:miter lim="800000"/>
            <a:headEnd/>
            <a:tailEnd/>
          </a:ln>
        </p:spPr>
      </p:sp>
      <p:sp>
        <p:nvSpPr>
          <p:cNvPr id="28674"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28675"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274D8DA-F218-40EE-BD2F-798679A12689}" type="slidenum">
              <a:rPr lang="ru-RU" smtClean="0"/>
              <a:pPr/>
              <a:t>9</a:t>
            </a:fld>
            <a:endParaRPr lang="ru-RU"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4" name="Скругленный прямоугольник 3"/>
          <p:cNvSpPr/>
          <p:nvPr/>
        </p:nvSpPr>
        <p:spPr>
          <a:xfrm>
            <a:off x="304800" y="328613"/>
            <a:ext cx="8532813" cy="6197600"/>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grpSp>
        <p:nvGrpSpPr>
          <p:cNvPr id="6" name="Скругленный прямоугольник 5"/>
          <p:cNvGrpSpPr>
            <a:grpSpLocks/>
          </p:cNvGrpSpPr>
          <p:nvPr/>
        </p:nvGrpSpPr>
        <p:grpSpPr bwMode="auto">
          <a:xfrm>
            <a:off x="414338" y="427038"/>
            <a:ext cx="8315325" cy="3121025"/>
            <a:chOff x="261" y="269"/>
            <a:chExt cx="5238" cy="1966"/>
          </a:xfrm>
        </p:grpSpPr>
        <p:pic>
          <p:nvPicPr>
            <p:cNvPr id="7" name="Скругленный прямоугольник 5"/>
            <p:cNvPicPr>
              <a:picLocks noChangeArrowheads="1"/>
            </p:cNvPicPr>
            <p:nvPr/>
          </p:nvPicPr>
          <p:blipFill>
            <a:blip r:embed="rId2" cstate="print"/>
            <a:srcRect/>
            <a:stretch>
              <a:fillRect/>
            </a:stretch>
          </p:blipFill>
          <p:spPr bwMode="auto">
            <a:xfrm>
              <a:off x="261" y="269"/>
              <a:ext cx="5238" cy="1966"/>
            </a:xfrm>
            <a:prstGeom prst="rect">
              <a:avLst/>
            </a:prstGeom>
            <a:noFill/>
          </p:spPr>
        </p:pic>
        <p:sp>
          <p:nvSpPr>
            <p:cNvPr id="8" name="Text Box 4"/>
            <p:cNvSpPr txBox="1">
              <a:spLocks noChangeArrowheads="1"/>
            </p:cNvSpPr>
            <p:nvPr/>
          </p:nvSpPr>
          <p:spPr bwMode="auto">
            <a:xfrm>
              <a:off x="290" y="300"/>
              <a:ext cx="5180" cy="1906"/>
            </a:xfrm>
            <a:prstGeom prst="rect">
              <a:avLst/>
            </a:prstGeom>
            <a:noFill/>
            <a:ln w="9525">
              <a:noFill/>
              <a:miter lim="800000"/>
              <a:headEnd/>
              <a:tailEnd/>
            </a:ln>
          </p:spPr>
          <p:txBody>
            <a:bodyPr anchor="ctr"/>
            <a:lstStyle/>
            <a:p>
              <a:pPr algn="ctr"/>
              <a:endParaRPr lang="en-US">
                <a:solidFill>
                  <a:srgbClr val="FFFFFF"/>
                </a:solidFill>
                <a:latin typeface="Verdana" pitchFamily="34" charset="0"/>
              </a:endParaRPr>
            </a:p>
          </p:txBody>
        </p:sp>
      </p:grpSp>
      <p:sp>
        <p:nvSpPr>
          <p:cNvPr id="5" name="Заголовок 4"/>
          <p:cNvSpPr>
            <a:spLocks noGrp="1"/>
          </p:cNvSpPr>
          <p:nvPr>
            <p:ph type="ctrTitle"/>
          </p:nvPr>
        </p:nvSpPr>
        <p:spPr>
          <a:xfrm>
            <a:off x="722376" y="1820206"/>
            <a:ext cx="7772400" cy="1828800"/>
          </a:xfrm>
        </p:spPr>
        <p:txBody>
          <a:bodyPr lIns="45720" rIns="45720" bIns="45720"/>
          <a:lstStyle>
            <a:lvl1pPr algn="r">
              <a:defRPr sz="4500" b="1">
                <a:solidFill>
                  <a:schemeClr val="accent1">
                    <a:tint val="88000"/>
                    <a:satMod val="150000"/>
                  </a:schemeClr>
                </a:solidFill>
                <a:effectLst>
                  <a:outerShdw blurRad="53975" dist="22860" dir="5400000" algn="tl" rotWithShape="0">
                    <a:srgbClr val="000000">
                      <a:alpha val="55000"/>
                    </a:srgbClr>
                  </a:outerShdw>
                </a:effectLst>
              </a:defRPr>
            </a:lvl1pPr>
            <a:extLst/>
          </a:lstStyle>
          <a:p>
            <a:r>
              <a:rPr lang="ru-RU" smtClean="0"/>
              <a:t>Образец заголовка</a:t>
            </a:r>
            <a:endParaRPr lang="en-US"/>
          </a:p>
        </p:txBody>
      </p:sp>
      <p:sp>
        <p:nvSpPr>
          <p:cNvPr id="20" name="Подзаголовок 19"/>
          <p:cNvSpPr>
            <a:spLocks noGrp="1"/>
          </p:cNvSpPr>
          <p:nvPr>
            <p:ph type="subTitle" idx="1"/>
          </p:nvPr>
        </p:nvSpPr>
        <p:spPr>
          <a:xfrm>
            <a:off x="722376" y="3685032"/>
            <a:ext cx="7772400" cy="914400"/>
          </a:xfrm>
        </p:spPr>
        <p:txBody>
          <a:bodyPr tIns="0"/>
          <a:lstStyle>
            <a:lvl1pPr marL="36576" indent="0" algn="r">
              <a:spcBef>
                <a:spcPts val="0"/>
              </a:spcBef>
              <a:buNone/>
              <a:defRPr sz="2000">
                <a:solidFill>
                  <a:schemeClr val="bg2">
                    <a:shade val="2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ru-RU" smtClean="0"/>
              <a:t>Образец подзаголовка</a:t>
            </a:r>
            <a:endParaRPr lang="en-US"/>
          </a:p>
        </p:txBody>
      </p:sp>
      <p:sp>
        <p:nvSpPr>
          <p:cNvPr id="9" name="Дата 18"/>
          <p:cNvSpPr>
            <a:spLocks noGrp="1"/>
          </p:cNvSpPr>
          <p:nvPr>
            <p:ph type="dt" sz="half" idx="10"/>
          </p:nvPr>
        </p:nvSpPr>
        <p:spPr/>
        <p:txBody>
          <a:bodyPr/>
          <a:lstStyle>
            <a:lvl1pPr>
              <a:defRPr/>
            </a:lvl1pPr>
            <a:extLst/>
          </a:lstStyle>
          <a:p>
            <a:pPr>
              <a:defRPr/>
            </a:pPr>
            <a:fld id="{7F2D3E86-1A48-42A5-BE5F-28526DE168E1}" type="datetime1">
              <a:rPr lang="ru-RU"/>
              <a:pPr>
                <a:defRPr/>
              </a:pPr>
              <a:t>24.11.2015</a:t>
            </a:fld>
            <a:endParaRPr lang="ru-RU"/>
          </a:p>
        </p:txBody>
      </p:sp>
      <p:sp>
        <p:nvSpPr>
          <p:cNvPr id="10" name="Нижний колонтитул 7"/>
          <p:cNvSpPr>
            <a:spLocks noGrp="1"/>
          </p:cNvSpPr>
          <p:nvPr>
            <p:ph type="ftr" sz="quarter" idx="11"/>
          </p:nvPr>
        </p:nvSpPr>
        <p:spPr/>
        <p:txBody>
          <a:bodyPr/>
          <a:lstStyle>
            <a:lvl1pPr>
              <a:defRPr/>
            </a:lvl1pPr>
            <a:extLst/>
          </a:lstStyle>
          <a:p>
            <a:pPr>
              <a:defRPr/>
            </a:pPr>
            <a:endParaRPr lang="ru-RU"/>
          </a:p>
        </p:txBody>
      </p:sp>
      <p:sp>
        <p:nvSpPr>
          <p:cNvPr id="11" name="Номер слайда 10"/>
          <p:cNvSpPr>
            <a:spLocks noGrp="1"/>
          </p:cNvSpPr>
          <p:nvPr>
            <p:ph type="sldNum" sz="quarter" idx="12"/>
          </p:nvPr>
        </p:nvSpPr>
        <p:spPr/>
        <p:txBody>
          <a:bodyPr/>
          <a:lstStyle>
            <a:lvl1pPr>
              <a:defRPr/>
            </a:lvl1pPr>
            <a:extLst/>
          </a:lstStyle>
          <a:p>
            <a:pPr>
              <a:defRPr/>
            </a:pPr>
            <a:fld id="{8A27BBDC-46CC-449F-8D3C-A7B4F5FE8371}" type="slidenum">
              <a:rPr lang="ru-RU"/>
              <a:pPr>
                <a:defRPr/>
              </a:pPr>
              <a:t>‹#›</a:t>
            </a:fld>
            <a:endParaRPr lang="ru-RU"/>
          </a:p>
        </p:txBody>
      </p:sp>
    </p:spTree>
  </p:cSld>
  <p:clrMapOvr>
    <a:masterClrMapping/>
  </p:clrMapOvr>
  <p:transition>
    <p:strips dir="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4983480"/>
            <a:ext cx="8183880" cy="1051560"/>
          </a:xfrm>
        </p:spPr>
        <p:txBody>
          <a:bodyPr/>
          <a:lstStyle>
            <a:extLst/>
          </a:lstStyle>
          <a:p>
            <a:r>
              <a:rPr lang="ru-RU" smtClean="0"/>
              <a:t>Образец заголовка</a:t>
            </a:r>
            <a:endParaRPr lang="en-US"/>
          </a:p>
        </p:txBody>
      </p:sp>
      <p:sp>
        <p:nvSpPr>
          <p:cNvPr id="3" name="Вертикальный текст 2"/>
          <p:cNvSpPr>
            <a:spLocks noGrp="1"/>
          </p:cNvSpPr>
          <p:nvPr>
            <p:ph type="body" orient="vert" idx="1"/>
          </p:nvPr>
        </p:nvSpPr>
        <p:spPr>
          <a:xfrm>
            <a:off x="502920" y="530352"/>
            <a:ext cx="8183880" cy="4187952"/>
          </a:xfrm>
        </p:spPr>
        <p:txBody>
          <a:bodyPr vert="eaVert"/>
          <a:lstStyle>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24"/>
          <p:cNvSpPr>
            <a:spLocks noGrp="1"/>
          </p:cNvSpPr>
          <p:nvPr>
            <p:ph type="dt" sz="half" idx="10"/>
          </p:nvPr>
        </p:nvSpPr>
        <p:spPr/>
        <p:txBody>
          <a:bodyPr/>
          <a:lstStyle>
            <a:lvl1pPr>
              <a:defRPr/>
            </a:lvl1pPr>
          </a:lstStyle>
          <a:p>
            <a:pPr>
              <a:defRPr/>
            </a:pPr>
            <a:fld id="{43AC624D-F9EE-4673-9DF6-64C20E28ADF1}" type="datetime1">
              <a:rPr lang="ru-RU"/>
              <a:pPr>
                <a:defRPr/>
              </a:pPr>
              <a:t>24.11.2015</a:t>
            </a:fld>
            <a:endParaRPr lang="ru-RU"/>
          </a:p>
        </p:txBody>
      </p:sp>
      <p:sp>
        <p:nvSpPr>
          <p:cNvPr id="5" name="Нижний колонтитул 17"/>
          <p:cNvSpPr>
            <a:spLocks noGrp="1"/>
          </p:cNvSpPr>
          <p:nvPr>
            <p:ph type="ftr" sz="quarter" idx="11"/>
          </p:nvPr>
        </p:nvSpPr>
        <p:spPr/>
        <p:txBody>
          <a:bodyPr/>
          <a:lstStyle>
            <a:lvl1pPr>
              <a:defRPr/>
            </a:lvl1pPr>
          </a:lstStyle>
          <a:p>
            <a:pPr>
              <a:defRPr/>
            </a:pPr>
            <a:endParaRPr lang="ru-RU"/>
          </a:p>
        </p:txBody>
      </p:sp>
      <p:sp>
        <p:nvSpPr>
          <p:cNvPr id="6" name="Номер слайда 4"/>
          <p:cNvSpPr>
            <a:spLocks noGrp="1"/>
          </p:cNvSpPr>
          <p:nvPr>
            <p:ph type="sldNum" sz="quarter" idx="12"/>
          </p:nvPr>
        </p:nvSpPr>
        <p:spPr/>
        <p:txBody>
          <a:bodyPr/>
          <a:lstStyle>
            <a:lvl1pPr>
              <a:defRPr/>
            </a:lvl1pPr>
          </a:lstStyle>
          <a:p>
            <a:pPr>
              <a:defRPr/>
            </a:pPr>
            <a:fld id="{5BDAE21E-F4D9-423B-81B5-53BE1B3AEA7D}" type="slidenum">
              <a:rPr lang="ru-RU"/>
              <a:pPr>
                <a:defRPr/>
              </a:pPr>
              <a:t>‹#›</a:t>
            </a:fld>
            <a:endParaRPr lang="ru-RU"/>
          </a:p>
        </p:txBody>
      </p:sp>
    </p:spTree>
  </p:cSld>
  <p:clrMapOvr>
    <a:masterClrMapping/>
  </p:clrMapOvr>
  <p:transition>
    <p:strips dir="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533404"/>
            <a:ext cx="1981200" cy="5257799"/>
          </a:xfrm>
        </p:spPr>
        <p:txBody>
          <a:bodyPr vert="eaVert"/>
          <a:lstStyle>
            <a:extLst/>
          </a:lstStyle>
          <a:p>
            <a:r>
              <a:rPr lang="ru-RU" smtClean="0"/>
              <a:t>Образец заголовка</a:t>
            </a:r>
            <a:endParaRPr lang="en-US"/>
          </a:p>
        </p:txBody>
      </p:sp>
      <p:sp>
        <p:nvSpPr>
          <p:cNvPr id="3" name="Вертикальный текст 2"/>
          <p:cNvSpPr>
            <a:spLocks noGrp="1"/>
          </p:cNvSpPr>
          <p:nvPr>
            <p:ph type="body" orient="vert" idx="1"/>
          </p:nvPr>
        </p:nvSpPr>
        <p:spPr>
          <a:xfrm>
            <a:off x="533400" y="533402"/>
            <a:ext cx="5943600" cy="5257801"/>
          </a:xfrm>
        </p:spPr>
        <p:txBody>
          <a:bodyPr vert="eaVert"/>
          <a:lstStyle>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24"/>
          <p:cNvSpPr>
            <a:spLocks noGrp="1"/>
          </p:cNvSpPr>
          <p:nvPr>
            <p:ph type="dt" sz="half" idx="10"/>
          </p:nvPr>
        </p:nvSpPr>
        <p:spPr/>
        <p:txBody>
          <a:bodyPr/>
          <a:lstStyle>
            <a:lvl1pPr>
              <a:defRPr/>
            </a:lvl1pPr>
          </a:lstStyle>
          <a:p>
            <a:pPr>
              <a:defRPr/>
            </a:pPr>
            <a:fld id="{B45BEE9D-FEA4-4F88-8D23-8920A9A2B5B9}" type="datetime1">
              <a:rPr lang="ru-RU"/>
              <a:pPr>
                <a:defRPr/>
              </a:pPr>
              <a:t>24.11.2015</a:t>
            </a:fld>
            <a:endParaRPr lang="ru-RU"/>
          </a:p>
        </p:txBody>
      </p:sp>
      <p:sp>
        <p:nvSpPr>
          <p:cNvPr id="5" name="Нижний колонтитул 17"/>
          <p:cNvSpPr>
            <a:spLocks noGrp="1"/>
          </p:cNvSpPr>
          <p:nvPr>
            <p:ph type="ftr" sz="quarter" idx="11"/>
          </p:nvPr>
        </p:nvSpPr>
        <p:spPr/>
        <p:txBody>
          <a:bodyPr/>
          <a:lstStyle>
            <a:lvl1pPr>
              <a:defRPr/>
            </a:lvl1pPr>
          </a:lstStyle>
          <a:p>
            <a:pPr>
              <a:defRPr/>
            </a:pPr>
            <a:endParaRPr lang="ru-RU"/>
          </a:p>
        </p:txBody>
      </p:sp>
      <p:sp>
        <p:nvSpPr>
          <p:cNvPr id="6" name="Номер слайда 4"/>
          <p:cNvSpPr>
            <a:spLocks noGrp="1"/>
          </p:cNvSpPr>
          <p:nvPr>
            <p:ph type="sldNum" sz="quarter" idx="12"/>
          </p:nvPr>
        </p:nvSpPr>
        <p:spPr/>
        <p:txBody>
          <a:bodyPr/>
          <a:lstStyle>
            <a:lvl1pPr>
              <a:defRPr/>
            </a:lvl1pPr>
          </a:lstStyle>
          <a:p>
            <a:pPr>
              <a:defRPr/>
            </a:pPr>
            <a:fld id="{9A8F4B65-AA58-4440-A537-E1F83667C11D}" type="slidenum">
              <a:rPr lang="ru-RU"/>
              <a:pPr>
                <a:defRPr/>
              </a:pPr>
              <a:t>‹#›</a:t>
            </a:fld>
            <a:endParaRPr lang="ru-RU"/>
          </a:p>
        </p:txBody>
      </p:sp>
    </p:spTree>
  </p:cSld>
  <p:clrMapOvr>
    <a:masterClrMapping/>
  </p:clrMapOvr>
  <p:transition>
    <p:strips dir="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4983480"/>
            <a:ext cx="8183880" cy="1051560"/>
          </a:xfrm>
        </p:spPr>
        <p:txBody>
          <a:bodyPr/>
          <a:lstStyle>
            <a:extLst/>
          </a:lstStyle>
          <a:p>
            <a:r>
              <a:rPr lang="ru-RU" smtClean="0"/>
              <a:t>Образец заголовка</a:t>
            </a:r>
            <a:endParaRPr lang="en-US"/>
          </a:p>
        </p:txBody>
      </p:sp>
      <p:sp>
        <p:nvSpPr>
          <p:cNvPr id="3" name="Содержимое 2"/>
          <p:cNvSpPr>
            <a:spLocks noGrp="1"/>
          </p:cNvSpPr>
          <p:nvPr>
            <p:ph idx="1"/>
          </p:nvPr>
        </p:nvSpPr>
        <p:spPr>
          <a:xfrm>
            <a:off x="502920" y="530352"/>
            <a:ext cx="8183880" cy="4187952"/>
          </a:xfrm>
        </p:spPr>
        <p:txBody>
          <a:bodyPr/>
          <a:lstStyle>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24"/>
          <p:cNvSpPr>
            <a:spLocks noGrp="1"/>
          </p:cNvSpPr>
          <p:nvPr>
            <p:ph type="dt" sz="half" idx="10"/>
          </p:nvPr>
        </p:nvSpPr>
        <p:spPr/>
        <p:txBody>
          <a:bodyPr/>
          <a:lstStyle>
            <a:lvl1pPr>
              <a:defRPr/>
            </a:lvl1pPr>
          </a:lstStyle>
          <a:p>
            <a:pPr>
              <a:defRPr/>
            </a:pPr>
            <a:fld id="{200C958E-EFBC-498F-B9F0-4FFAEE14646C}" type="datetime1">
              <a:rPr lang="ru-RU"/>
              <a:pPr>
                <a:defRPr/>
              </a:pPr>
              <a:t>24.11.2015</a:t>
            </a:fld>
            <a:endParaRPr lang="ru-RU"/>
          </a:p>
        </p:txBody>
      </p:sp>
      <p:sp>
        <p:nvSpPr>
          <p:cNvPr id="5" name="Нижний колонтитул 17"/>
          <p:cNvSpPr>
            <a:spLocks noGrp="1"/>
          </p:cNvSpPr>
          <p:nvPr>
            <p:ph type="ftr" sz="quarter" idx="11"/>
          </p:nvPr>
        </p:nvSpPr>
        <p:spPr/>
        <p:txBody>
          <a:bodyPr/>
          <a:lstStyle>
            <a:lvl1pPr>
              <a:defRPr/>
            </a:lvl1pPr>
          </a:lstStyle>
          <a:p>
            <a:pPr>
              <a:defRPr/>
            </a:pPr>
            <a:endParaRPr lang="ru-RU"/>
          </a:p>
        </p:txBody>
      </p:sp>
      <p:sp>
        <p:nvSpPr>
          <p:cNvPr id="6" name="Номер слайда 4"/>
          <p:cNvSpPr>
            <a:spLocks noGrp="1"/>
          </p:cNvSpPr>
          <p:nvPr>
            <p:ph type="sldNum" sz="quarter" idx="12"/>
          </p:nvPr>
        </p:nvSpPr>
        <p:spPr/>
        <p:txBody>
          <a:bodyPr/>
          <a:lstStyle>
            <a:lvl1pPr>
              <a:defRPr/>
            </a:lvl1pPr>
          </a:lstStyle>
          <a:p>
            <a:pPr>
              <a:defRPr/>
            </a:pPr>
            <a:fld id="{DC4627D2-C249-409F-85EA-95C8DF37704D}" type="slidenum">
              <a:rPr lang="ru-RU"/>
              <a:pPr>
                <a:defRPr/>
              </a:pPr>
              <a:t>‹#›</a:t>
            </a:fld>
            <a:endParaRPr lang="ru-RU"/>
          </a:p>
        </p:txBody>
      </p:sp>
    </p:spTree>
  </p:cSld>
  <p:clrMapOvr>
    <a:masterClrMapping/>
  </p:clrMapOvr>
  <p:transition>
    <p:strips dir="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4" name="Скругленный прямоугольник 3"/>
          <p:cNvSpPr/>
          <p:nvPr/>
        </p:nvSpPr>
        <p:spPr>
          <a:xfrm>
            <a:off x="304800" y="328613"/>
            <a:ext cx="8532813" cy="6197600"/>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grpSp>
        <p:nvGrpSpPr>
          <p:cNvPr id="5" name="Скругленный прямоугольник 4"/>
          <p:cNvGrpSpPr>
            <a:grpSpLocks/>
          </p:cNvGrpSpPr>
          <p:nvPr/>
        </p:nvGrpSpPr>
        <p:grpSpPr bwMode="auto">
          <a:xfrm>
            <a:off x="414338" y="427038"/>
            <a:ext cx="8315325" cy="4352925"/>
            <a:chOff x="261" y="269"/>
            <a:chExt cx="5238" cy="2742"/>
          </a:xfrm>
        </p:grpSpPr>
        <p:pic>
          <p:nvPicPr>
            <p:cNvPr id="6" name="Скругленный прямоугольник 4"/>
            <p:cNvPicPr>
              <a:picLocks noChangeArrowheads="1"/>
            </p:cNvPicPr>
            <p:nvPr/>
          </p:nvPicPr>
          <p:blipFill>
            <a:blip r:embed="rId2" cstate="print"/>
            <a:srcRect/>
            <a:stretch>
              <a:fillRect/>
            </a:stretch>
          </p:blipFill>
          <p:spPr bwMode="auto">
            <a:xfrm>
              <a:off x="261" y="269"/>
              <a:ext cx="5238" cy="2742"/>
            </a:xfrm>
            <a:prstGeom prst="rect">
              <a:avLst/>
            </a:prstGeom>
            <a:noFill/>
          </p:spPr>
        </p:pic>
        <p:sp>
          <p:nvSpPr>
            <p:cNvPr id="7" name="Text Box 4"/>
            <p:cNvSpPr txBox="1">
              <a:spLocks noChangeArrowheads="1"/>
            </p:cNvSpPr>
            <p:nvPr/>
          </p:nvSpPr>
          <p:spPr bwMode="auto">
            <a:xfrm>
              <a:off x="281" y="291"/>
              <a:ext cx="5198" cy="2700"/>
            </a:xfrm>
            <a:prstGeom prst="rect">
              <a:avLst/>
            </a:prstGeom>
            <a:noFill/>
            <a:ln w="9525">
              <a:noFill/>
              <a:miter lim="800000"/>
              <a:headEnd/>
              <a:tailEnd/>
            </a:ln>
          </p:spPr>
          <p:txBody>
            <a:bodyPr anchor="ctr"/>
            <a:lstStyle/>
            <a:p>
              <a:pPr algn="ctr"/>
              <a:endParaRPr lang="en-US">
                <a:solidFill>
                  <a:srgbClr val="FFFFFF"/>
                </a:solidFill>
                <a:latin typeface="Verdana" pitchFamily="34" charset="0"/>
              </a:endParaRPr>
            </a:p>
          </p:txBody>
        </p:sp>
      </p:grpSp>
      <p:sp>
        <p:nvSpPr>
          <p:cNvPr id="2" name="Заголовок 1"/>
          <p:cNvSpPr>
            <a:spLocks noGrp="1"/>
          </p:cNvSpPr>
          <p:nvPr>
            <p:ph type="title"/>
          </p:nvPr>
        </p:nvSpPr>
        <p:spPr>
          <a:xfrm>
            <a:off x="468344" y="4928616"/>
            <a:ext cx="8183880" cy="676656"/>
          </a:xfrm>
        </p:spPr>
        <p:txBody>
          <a:bodyPr lIns="91440" bIns="0"/>
          <a:lstStyle>
            <a:lvl1pPr algn="l">
              <a:buNone/>
              <a:defRPr sz="3600" b="0" cap="none" baseline="0">
                <a:solidFill>
                  <a:schemeClr val="bg2">
                    <a:shade val="25000"/>
                  </a:schemeClr>
                </a:solidFill>
                <a:effectLst/>
              </a:defRPr>
            </a:lvl1pPr>
            <a:extLst/>
          </a:lstStyle>
          <a:p>
            <a:r>
              <a:rPr lang="ru-RU" smtClean="0"/>
              <a:t>Образец заголовка</a:t>
            </a:r>
            <a:endParaRPr lang="en-US"/>
          </a:p>
        </p:txBody>
      </p:sp>
      <p:sp>
        <p:nvSpPr>
          <p:cNvPr id="3" name="Текст 2"/>
          <p:cNvSpPr>
            <a:spLocks noGrp="1"/>
          </p:cNvSpPr>
          <p:nvPr>
            <p:ph type="body" idx="1"/>
          </p:nvPr>
        </p:nvSpPr>
        <p:spPr>
          <a:xfrm>
            <a:off x="468344" y="5624484"/>
            <a:ext cx="8183880" cy="420624"/>
          </a:xfrm>
        </p:spPr>
        <p:txBody>
          <a:bodyPr lIns="118872" tIns="0"/>
          <a:lstStyle>
            <a:lvl1pPr marL="0" marR="36576" indent="0" algn="l">
              <a:spcBef>
                <a:spcPts val="0"/>
              </a:spcBef>
              <a:spcAft>
                <a:spcPts val="0"/>
              </a:spcAft>
              <a:buNone/>
              <a:defRPr sz="1800" b="0">
                <a:solidFill>
                  <a:schemeClr val="accent1">
                    <a:shade val="50000"/>
                    <a:satMod val="110000"/>
                  </a:schemeClr>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ru-RU" smtClean="0"/>
              <a:t>Образец текста</a:t>
            </a:r>
          </a:p>
        </p:txBody>
      </p:sp>
      <p:sp>
        <p:nvSpPr>
          <p:cNvPr id="8" name="Дата 3"/>
          <p:cNvSpPr>
            <a:spLocks noGrp="1"/>
          </p:cNvSpPr>
          <p:nvPr>
            <p:ph type="dt" sz="half" idx="10"/>
          </p:nvPr>
        </p:nvSpPr>
        <p:spPr/>
        <p:txBody>
          <a:bodyPr/>
          <a:lstStyle>
            <a:lvl1pPr>
              <a:defRPr/>
            </a:lvl1pPr>
            <a:extLst/>
          </a:lstStyle>
          <a:p>
            <a:pPr>
              <a:defRPr/>
            </a:pPr>
            <a:fld id="{9C16E44D-CF98-45E8-9491-CA3E786B4111}" type="datetime1">
              <a:rPr lang="ru-RU"/>
              <a:pPr>
                <a:defRPr/>
              </a:pPr>
              <a:t>24.11.2015</a:t>
            </a:fld>
            <a:endParaRPr lang="ru-RU"/>
          </a:p>
        </p:txBody>
      </p:sp>
      <p:sp>
        <p:nvSpPr>
          <p:cNvPr id="9" name="Нижний колонтитул 4"/>
          <p:cNvSpPr>
            <a:spLocks noGrp="1"/>
          </p:cNvSpPr>
          <p:nvPr>
            <p:ph type="ftr" sz="quarter" idx="11"/>
          </p:nvPr>
        </p:nvSpPr>
        <p:spPr/>
        <p:txBody>
          <a:bodyPr/>
          <a:lstStyle>
            <a:lvl1pPr>
              <a:defRPr/>
            </a:lvl1pPr>
            <a:extLst/>
          </a:lstStyle>
          <a:p>
            <a:pPr>
              <a:defRPr/>
            </a:pPr>
            <a:endParaRPr lang="ru-RU"/>
          </a:p>
        </p:txBody>
      </p:sp>
      <p:sp>
        <p:nvSpPr>
          <p:cNvPr id="10" name="Номер слайда 5"/>
          <p:cNvSpPr>
            <a:spLocks noGrp="1"/>
          </p:cNvSpPr>
          <p:nvPr>
            <p:ph type="sldNum" sz="quarter" idx="12"/>
          </p:nvPr>
        </p:nvSpPr>
        <p:spPr/>
        <p:txBody>
          <a:bodyPr/>
          <a:lstStyle>
            <a:lvl1pPr>
              <a:defRPr/>
            </a:lvl1pPr>
            <a:extLst/>
          </a:lstStyle>
          <a:p>
            <a:pPr>
              <a:defRPr/>
            </a:pPr>
            <a:fld id="{8430B399-FF18-4819-975F-8C23BDF8615C}" type="slidenum">
              <a:rPr lang="ru-RU"/>
              <a:pPr>
                <a:defRPr/>
              </a:pPr>
              <a:t>‹#›</a:t>
            </a:fld>
            <a:endParaRPr lang="ru-RU"/>
          </a:p>
        </p:txBody>
      </p:sp>
    </p:spTree>
  </p:cSld>
  <p:clrMapOvr>
    <a:masterClrMapping/>
  </p:clrMapOvr>
  <p:transition>
    <p:strips dir="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lang="ru-RU" smtClean="0"/>
              <a:t>Образец заголовка</a:t>
            </a:r>
            <a:endParaRPr lang="en-US"/>
          </a:p>
        </p:txBody>
      </p:sp>
      <p:sp>
        <p:nvSpPr>
          <p:cNvPr id="3" name="Содержимое 2"/>
          <p:cNvSpPr>
            <a:spLocks noGrp="1"/>
          </p:cNvSpPr>
          <p:nvPr>
            <p:ph sz="half" idx="1"/>
          </p:nvPr>
        </p:nvSpPr>
        <p:spPr>
          <a:xfrm>
            <a:off x="514352" y="530352"/>
            <a:ext cx="3931920" cy="4389120"/>
          </a:xfrm>
        </p:spPr>
        <p:txBody>
          <a:bodyPr/>
          <a:lstStyle>
            <a:lvl1pPr>
              <a:defRPr sz="2600"/>
            </a:lvl1pPr>
            <a:lvl2pPr>
              <a:defRPr sz="2200"/>
            </a:lvl2pPr>
            <a:lvl3pPr>
              <a:defRPr sz="2000"/>
            </a:lvl3pPr>
            <a:lvl4pPr>
              <a:defRPr sz="1800"/>
            </a:lvl4pPr>
            <a:lvl5pPr>
              <a:defRPr sz="1800"/>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Содержимое 3"/>
          <p:cNvSpPr>
            <a:spLocks noGrp="1"/>
          </p:cNvSpPr>
          <p:nvPr>
            <p:ph sz="half" idx="2"/>
          </p:nvPr>
        </p:nvSpPr>
        <p:spPr>
          <a:xfrm>
            <a:off x="4755360" y="530352"/>
            <a:ext cx="3931920" cy="4389120"/>
          </a:xfrm>
        </p:spPr>
        <p:txBody>
          <a:bodyPr/>
          <a:lstStyle>
            <a:lvl1pPr>
              <a:defRPr sz="2600"/>
            </a:lvl1pPr>
            <a:lvl2pPr>
              <a:defRPr sz="2200"/>
            </a:lvl2pPr>
            <a:lvl3pPr>
              <a:defRPr sz="2000"/>
            </a:lvl3pPr>
            <a:lvl4pPr>
              <a:defRPr sz="1800"/>
            </a:lvl4pPr>
            <a:lvl5pPr>
              <a:defRPr sz="1800"/>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24"/>
          <p:cNvSpPr>
            <a:spLocks noGrp="1"/>
          </p:cNvSpPr>
          <p:nvPr>
            <p:ph type="dt" sz="half" idx="10"/>
          </p:nvPr>
        </p:nvSpPr>
        <p:spPr/>
        <p:txBody>
          <a:bodyPr/>
          <a:lstStyle>
            <a:lvl1pPr>
              <a:defRPr/>
            </a:lvl1pPr>
          </a:lstStyle>
          <a:p>
            <a:pPr>
              <a:defRPr/>
            </a:pPr>
            <a:fld id="{A76E165D-95C9-4F4E-9C01-AD2417EB3B4B}" type="datetime1">
              <a:rPr lang="ru-RU"/>
              <a:pPr>
                <a:defRPr/>
              </a:pPr>
              <a:t>24.11.2015</a:t>
            </a:fld>
            <a:endParaRPr lang="ru-RU"/>
          </a:p>
        </p:txBody>
      </p:sp>
      <p:sp>
        <p:nvSpPr>
          <p:cNvPr id="6" name="Нижний колонтитул 17"/>
          <p:cNvSpPr>
            <a:spLocks noGrp="1"/>
          </p:cNvSpPr>
          <p:nvPr>
            <p:ph type="ftr" sz="quarter" idx="11"/>
          </p:nvPr>
        </p:nvSpPr>
        <p:spPr/>
        <p:txBody>
          <a:bodyPr/>
          <a:lstStyle>
            <a:lvl1pPr>
              <a:defRPr/>
            </a:lvl1pPr>
          </a:lstStyle>
          <a:p>
            <a:pPr>
              <a:defRPr/>
            </a:pPr>
            <a:endParaRPr lang="ru-RU"/>
          </a:p>
        </p:txBody>
      </p:sp>
      <p:sp>
        <p:nvSpPr>
          <p:cNvPr id="7" name="Номер слайда 4"/>
          <p:cNvSpPr>
            <a:spLocks noGrp="1"/>
          </p:cNvSpPr>
          <p:nvPr>
            <p:ph type="sldNum" sz="quarter" idx="12"/>
          </p:nvPr>
        </p:nvSpPr>
        <p:spPr/>
        <p:txBody>
          <a:bodyPr/>
          <a:lstStyle>
            <a:lvl1pPr>
              <a:defRPr/>
            </a:lvl1pPr>
          </a:lstStyle>
          <a:p>
            <a:pPr>
              <a:defRPr/>
            </a:pPr>
            <a:fld id="{BD48DBF7-DBCD-4641-B73D-872BDA40F144}" type="slidenum">
              <a:rPr lang="ru-RU"/>
              <a:pPr>
                <a:defRPr/>
              </a:pPr>
              <a:t>‹#›</a:t>
            </a:fld>
            <a:endParaRPr lang="ru-RU"/>
          </a:p>
        </p:txBody>
      </p:sp>
    </p:spTree>
  </p:cSld>
  <p:clrMapOvr>
    <a:masterClrMapping/>
  </p:clrMapOvr>
  <p:transition>
    <p:strips dir="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4983480"/>
            <a:ext cx="8183880" cy="1051560"/>
          </a:xfrm>
        </p:spPr>
        <p:txBody>
          <a:bodyPr/>
          <a:lstStyle>
            <a:lvl1pPr>
              <a:defRPr b="1"/>
            </a:lvl1pPr>
            <a:extLst/>
          </a:lstStyle>
          <a:p>
            <a:r>
              <a:rPr lang="ru-RU" smtClean="0"/>
              <a:t>Образец заголовка</a:t>
            </a:r>
            <a:endParaRPr lang="en-US"/>
          </a:p>
        </p:txBody>
      </p:sp>
      <p:sp>
        <p:nvSpPr>
          <p:cNvPr id="3" name="Текст 2"/>
          <p:cNvSpPr>
            <a:spLocks noGrp="1"/>
          </p:cNvSpPr>
          <p:nvPr>
            <p:ph type="body" idx="1"/>
          </p:nvPr>
        </p:nvSpPr>
        <p:spPr>
          <a:xfrm>
            <a:off x="607224" y="579438"/>
            <a:ext cx="3931920" cy="792162"/>
          </a:xfrm>
        </p:spPr>
        <p:txBody>
          <a:bodyPr lIns="146304"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a:r>
              <a:rPr lang="ru-RU" smtClean="0"/>
              <a:t>Образец текста</a:t>
            </a:r>
          </a:p>
        </p:txBody>
      </p:sp>
      <p:sp>
        <p:nvSpPr>
          <p:cNvPr id="4" name="Текст 3"/>
          <p:cNvSpPr>
            <a:spLocks noGrp="1"/>
          </p:cNvSpPr>
          <p:nvPr>
            <p:ph type="body" sz="half" idx="3"/>
          </p:nvPr>
        </p:nvSpPr>
        <p:spPr>
          <a:xfrm>
            <a:off x="4652169" y="579438"/>
            <a:ext cx="3931920" cy="792162"/>
          </a:xfrm>
        </p:spPr>
        <p:txBody>
          <a:bodyPr lIns="137160"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a:r>
              <a:rPr lang="ru-RU" smtClean="0"/>
              <a:t>Образец текста</a:t>
            </a:r>
          </a:p>
        </p:txBody>
      </p:sp>
      <p:sp>
        <p:nvSpPr>
          <p:cNvPr id="5" name="Содержимое 4"/>
          <p:cNvSpPr>
            <a:spLocks noGrp="1"/>
          </p:cNvSpPr>
          <p:nvPr>
            <p:ph sz="quarter" idx="2"/>
          </p:nvPr>
        </p:nvSpPr>
        <p:spPr>
          <a:xfrm>
            <a:off x="607224" y="1447800"/>
            <a:ext cx="3931920" cy="3489960"/>
          </a:xfrm>
        </p:spPr>
        <p:txBody>
          <a:bodyPr/>
          <a:lstStyle>
            <a:lvl1pPr algn="l">
              <a:defRPr sz="2400"/>
            </a:lvl1pPr>
            <a:lvl2pPr algn="l">
              <a:defRPr sz="2000"/>
            </a:lvl2pPr>
            <a:lvl3pPr algn="l">
              <a:defRPr sz="1800"/>
            </a:lvl3pPr>
            <a:lvl4pPr algn="l">
              <a:defRPr sz="1600"/>
            </a:lvl4pPr>
            <a:lvl5pPr algn="l">
              <a:defRPr sz="1600"/>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6" name="Содержимое 5"/>
          <p:cNvSpPr>
            <a:spLocks noGrp="1"/>
          </p:cNvSpPr>
          <p:nvPr>
            <p:ph sz="quarter" idx="4"/>
          </p:nvPr>
        </p:nvSpPr>
        <p:spPr>
          <a:xfrm>
            <a:off x="4652169" y="1447800"/>
            <a:ext cx="3931920" cy="3489960"/>
          </a:xfrm>
        </p:spPr>
        <p:txBody>
          <a:bodyPr/>
          <a:lstStyle>
            <a:lvl1pPr algn="l">
              <a:defRPr sz="2400"/>
            </a:lvl1pPr>
            <a:lvl2pPr algn="l">
              <a:defRPr sz="2000"/>
            </a:lvl2pPr>
            <a:lvl3pPr algn="l">
              <a:defRPr sz="1800"/>
            </a:lvl3pPr>
            <a:lvl4pPr algn="l">
              <a:defRPr sz="1600"/>
            </a:lvl4pPr>
            <a:lvl5pPr algn="l">
              <a:defRPr sz="1600"/>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Дата 24"/>
          <p:cNvSpPr>
            <a:spLocks noGrp="1"/>
          </p:cNvSpPr>
          <p:nvPr>
            <p:ph type="dt" sz="half" idx="10"/>
          </p:nvPr>
        </p:nvSpPr>
        <p:spPr/>
        <p:txBody>
          <a:bodyPr/>
          <a:lstStyle>
            <a:lvl1pPr>
              <a:defRPr/>
            </a:lvl1pPr>
          </a:lstStyle>
          <a:p>
            <a:pPr>
              <a:defRPr/>
            </a:pPr>
            <a:fld id="{4B469E23-9D76-456F-AB19-2FBA8D6C58E3}" type="datetime1">
              <a:rPr lang="ru-RU"/>
              <a:pPr>
                <a:defRPr/>
              </a:pPr>
              <a:t>24.11.2015</a:t>
            </a:fld>
            <a:endParaRPr lang="ru-RU"/>
          </a:p>
        </p:txBody>
      </p:sp>
      <p:sp>
        <p:nvSpPr>
          <p:cNvPr id="8" name="Нижний колонтитул 17"/>
          <p:cNvSpPr>
            <a:spLocks noGrp="1"/>
          </p:cNvSpPr>
          <p:nvPr>
            <p:ph type="ftr" sz="quarter" idx="11"/>
          </p:nvPr>
        </p:nvSpPr>
        <p:spPr/>
        <p:txBody>
          <a:bodyPr/>
          <a:lstStyle>
            <a:lvl1pPr>
              <a:defRPr/>
            </a:lvl1pPr>
          </a:lstStyle>
          <a:p>
            <a:pPr>
              <a:defRPr/>
            </a:pPr>
            <a:endParaRPr lang="ru-RU"/>
          </a:p>
        </p:txBody>
      </p:sp>
      <p:sp>
        <p:nvSpPr>
          <p:cNvPr id="9" name="Номер слайда 4"/>
          <p:cNvSpPr>
            <a:spLocks noGrp="1"/>
          </p:cNvSpPr>
          <p:nvPr>
            <p:ph type="sldNum" sz="quarter" idx="12"/>
          </p:nvPr>
        </p:nvSpPr>
        <p:spPr/>
        <p:txBody>
          <a:bodyPr/>
          <a:lstStyle>
            <a:lvl1pPr>
              <a:defRPr/>
            </a:lvl1pPr>
          </a:lstStyle>
          <a:p>
            <a:pPr>
              <a:defRPr/>
            </a:pPr>
            <a:fld id="{410766E0-BECB-4AF4-8680-D48E6CA93C10}" type="slidenum">
              <a:rPr lang="ru-RU"/>
              <a:pPr>
                <a:defRPr/>
              </a:pPr>
              <a:t>‹#›</a:t>
            </a:fld>
            <a:endParaRPr lang="ru-RU"/>
          </a:p>
        </p:txBody>
      </p:sp>
    </p:spTree>
  </p:cSld>
  <p:clrMapOvr>
    <a:masterClrMapping/>
  </p:clrMapOvr>
  <p:transition>
    <p:strips dir="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lang="ru-RU" smtClean="0"/>
              <a:t>Образец заголовка</a:t>
            </a:r>
            <a:endParaRPr lang="en-US"/>
          </a:p>
        </p:txBody>
      </p:sp>
      <p:sp>
        <p:nvSpPr>
          <p:cNvPr id="3" name="Дата 24"/>
          <p:cNvSpPr>
            <a:spLocks noGrp="1"/>
          </p:cNvSpPr>
          <p:nvPr>
            <p:ph type="dt" sz="half" idx="10"/>
          </p:nvPr>
        </p:nvSpPr>
        <p:spPr/>
        <p:txBody>
          <a:bodyPr/>
          <a:lstStyle>
            <a:lvl1pPr>
              <a:defRPr/>
            </a:lvl1pPr>
          </a:lstStyle>
          <a:p>
            <a:pPr>
              <a:defRPr/>
            </a:pPr>
            <a:fld id="{B4579B12-24F4-438B-90DF-F1467C384EAD}" type="datetime1">
              <a:rPr lang="ru-RU"/>
              <a:pPr>
                <a:defRPr/>
              </a:pPr>
              <a:t>24.11.2015</a:t>
            </a:fld>
            <a:endParaRPr lang="ru-RU"/>
          </a:p>
        </p:txBody>
      </p:sp>
      <p:sp>
        <p:nvSpPr>
          <p:cNvPr id="4" name="Нижний колонтитул 17"/>
          <p:cNvSpPr>
            <a:spLocks noGrp="1"/>
          </p:cNvSpPr>
          <p:nvPr>
            <p:ph type="ftr" sz="quarter" idx="11"/>
          </p:nvPr>
        </p:nvSpPr>
        <p:spPr/>
        <p:txBody>
          <a:bodyPr/>
          <a:lstStyle>
            <a:lvl1pPr>
              <a:defRPr/>
            </a:lvl1pPr>
          </a:lstStyle>
          <a:p>
            <a:pPr>
              <a:defRPr/>
            </a:pPr>
            <a:endParaRPr lang="ru-RU"/>
          </a:p>
        </p:txBody>
      </p:sp>
      <p:sp>
        <p:nvSpPr>
          <p:cNvPr id="5" name="Номер слайда 4"/>
          <p:cNvSpPr>
            <a:spLocks noGrp="1"/>
          </p:cNvSpPr>
          <p:nvPr>
            <p:ph type="sldNum" sz="quarter" idx="12"/>
          </p:nvPr>
        </p:nvSpPr>
        <p:spPr/>
        <p:txBody>
          <a:bodyPr/>
          <a:lstStyle>
            <a:lvl1pPr>
              <a:defRPr/>
            </a:lvl1pPr>
          </a:lstStyle>
          <a:p>
            <a:pPr>
              <a:defRPr/>
            </a:pPr>
            <a:fld id="{77E2DF02-26D5-46C1-903B-5FD5D75685A9}" type="slidenum">
              <a:rPr lang="ru-RU"/>
              <a:pPr>
                <a:defRPr/>
              </a:pPr>
              <a:t>‹#›</a:t>
            </a:fld>
            <a:endParaRPr lang="ru-RU"/>
          </a:p>
        </p:txBody>
      </p:sp>
    </p:spTree>
  </p:cSld>
  <p:clrMapOvr>
    <a:masterClrMapping/>
  </p:clrMapOvr>
  <p:transition>
    <p:strips dir="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Скругленный прямоугольник 1"/>
          <p:cNvSpPr/>
          <p:nvPr/>
        </p:nvSpPr>
        <p:spPr>
          <a:xfrm>
            <a:off x="304800" y="328613"/>
            <a:ext cx="8532813" cy="6197600"/>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3" name="Дата 1"/>
          <p:cNvSpPr>
            <a:spLocks noGrp="1"/>
          </p:cNvSpPr>
          <p:nvPr>
            <p:ph type="dt" sz="half" idx="10"/>
          </p:nvPr>
        </p:nvSpPr>
        <p:spPr/>
        <p:txBody>
          <a:bodyPr/>
          <a:lstStyle>
            <a:lvl1pPr>
              <a:defRPr/>
            </a:lvl1pPr>
            <a:extLst/>
          </a:lstStyle>
          <a:p>
            <a:pPr>
              <a:defRPr/>
            </a:pPr>
            <a:fld id="{946C3B02-234D-43CC-B57B-2BB6EC352816}" type="datetime1">
              <a:rPr lang="ru-RU"/>
              <a:pPr>
                <a:defRPr/>
              </a:pPr>
              <a:t>24.11.2015</a:t>
            </a:fld>
            <a:endParaRPr lang="ru-RU"/>
          </a:p>
        </p:txBody>
      </p:sp>
      <p:sp>
        <p:nvSpPr>
          <p:cNvPr id="4" name="Нижний колонтитул 2"/>
          <p:cNvSpPr>
            <a:spLocks noGrp="1"/>
          </p:cNvSpPr>
          <p:nvPr>
            <p:ph type="ftr" sz="quarter" idx="11"/>
          </p:nvPr>
        </p:nvSpPr>
        <p:spPr/>
        <p:txBody>
          <a:bodyPr/>
          <a:lstStyle>
            <a:lvl1pPr>
              <a:defRPr/>
            </a:lvl1pPr>
            <a:extLst/>
          </a:lstStyle>
          <a:p>
            <a:pPr>
              <a:defRPr/>
            </a:pPr>
            <a:endParaRPr lang="ru-RU"/>
          </a:p>
        </p:txBody>
      </p:sp>
      <p:sp>
        <p:nvSpPr>
          <p:cNvPr id="5" name="Номер слайда 3"/>
          <p:cNvSpPr>
            <a:spLocks noGrp="1"/>
          </p:cNvSpPr>
          <p:nvPr>
            <p:ph type="sldNum" sz="quarter" idx="12"/>
          </p:nvPr>
        </p:nvSpPr>
        <p:spPr/>
        <p:txBody>
          <a:bodyPr/>
          <a:lstStyle>
            <a:lvl1pPr>
              <a:defRPr/>
            </a:lvl1pPr>
            <a:extLst/>
          </a:lstStyle>
          <a:p>
            <a:pPr>
              <a:defRPr/>
            </a:pPr>
            <a:fld id="{9EED97D7-1137-4C12-8C6E-CADE1CA3D66C}" type="slidenum">
              <a:rPr lang="ru-RU"/>
              <a:pPr>
                <a:defRPr/>
              </a:pPr>
              <a:t>‹#›</a:t>
            </a:fld>
            <a:endParaRPr lang="ru-RU"/>
          </a:p>
        </p:txBody>
      </p:sp>
    </p:spTree>
  </p:cSld>
  <p:clrMapOvr>
    <a:masterClrMapping/>
  </p:clrMapOvr>
  <p:transition>
    <p:strips dir="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538784" y="533400"/>
            <a:ext cx="2971800" cy="914400"/>
          </a:xfrm>
        </p:spPr>
        <p:txBody>
          <a:bodyPr/>
          <a:lstStyle>
            <a:lvl1pPr algn="l">
              <a:buNone/>
              <a:defRPr sz="2200" b="1">
                <a:solidFill>
                  <a:schemeClr val="accent1"/>
                </a:solidFill>
              </a:defRPr>
            </a:lvl1pPr>
            <a:extLst/>
          </a:lstStyle>
          <a:p>
            <a:r>
              <a:rPr lang="ru-RU" smtClean="0"/>
              <a:t>Образец заголовка</a:t>
            </a:r>
            <a:endParaRPr lang="en-US"/>
          </a:p>
        </p:txBody>
      </p:sp>
      <p:sp>
        <p:nvSpPr>
          <p:cNvPr id="3" name="Текст 2"/>
          <p:cNvSpPr>
            <a:spLocks noGrp="1"/>
          </p:cNvSpPr>
          <p:nvPr>
            <p:ph type="body" idx="2"/>
          </p:nvPr>
        </p:nvSpPr>
        <p:spPr>
          <a:xfrm>
            <a:off x="5538847" y="1447802"/>
            <a:ext cx="2971800" cy="4206112"/>
          </a:xfrm>
        </p:spPr>
        <p:txBody>
          <a:bodyPr lIns="91440"/>
          <a:lstStyle>
            <a:lvl1pPr marL="18288" marR="18288" indent="0">
              <a:spcBef>
                <a:spcPts val="0"/>
              </a:spcBef>
              <a:buNone/>
              <a:defRPr sz="1400">
                <a:solidFill>
                  <a:schemeClr val="tx1"/>
                </a:solidFill>
              </a:defRPr>
            </a:lvl1pPr>
            <a:lvl2pPr>
              <a:buNone/>
              <a:defRPr sz="1200">
                <a:solidFill>
                  <a:schemeClr val="tx1"/>
                </a:solidFill>
              </a:defRPr>
            </a:lvl2pPr>
            <a:lvl3pPr>
              <a:buNone/>
              <a:defRPr sz="1000">
                <a:solidFill>
                  <a:schemeClr val="tx1"/>
                </a:solidFill>
              </a:defRPr>
            </a:lvl3pPr>
            <a:lvl4pPr>
              <a:buNone/>
              <a:defRPr sz="900">
                <a:solidFill>
                  <a:schemeClr val="tx1"/>
                </a:solidFill>
              </a:defRPr>
            </a:lvl4pPr>
            <a:lvl5pPr>
              <a:buNone/>
              <a:defRPr sz="900">
                <a:solidFill>
                  <a:schemeClr val="tx1"/>
                </a:solidFill>
              </a:defRPr>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Содержимое 3"/>
          <p:cNvSpPr>
            <a:spLocks noGrp="1"/>
          </p:cNvSpPr>
          <p:nvPr>
            <p:ph sz="half" idx="1"/>
          </p:nvPr>
        </p:nvSpPr>
        <p:spPr>
          <a:xfrm>
            <a:off x="761372" y="930144"/>
            <a:ext cx="4626159" cy="4724402"/>
          </a:xfrm>
        </p:spPr>
        <p:txBody>
          <a:bodyPr/>
          <a:lstStyle>
            <a:lvl1pPr>
              <a:defRPr sz="2800">
                <a:solidFill>
                  <a:schemeClr val="tx1"/>
                </a:solidFill>
              </a:defRPr>
            </a:lvl1pPr>
            <a:lvl2pPr>
              <a:defRPr sz="2600">
                <a:solidFill>
                  <a:schemeClr val="tx1"/>
                </a:solidFill>
              </a:defRPr>
            </a:lvl2pPr>
            <a:lvl3pPr>
              <a:defRPr sz="2400">
                <a:solidFill>
                  <a:schemeClr val="tx1"/>
                </a:solidFill>
              </a:defRPr>
            </a:lvl3pPr>
            <a:lvl4pPr>
              <a:defRPr sz="2000">
                <a:solidFill>
                  <a:schemeClr val="tx1"/>
                </a:solidFill>
              </a:defRPr>
            </a:lvl4pPr>
            <a:lvl5pPr>
              <a:defRPr sz="2000">
                <a:solidFill>
                  <a:schemeClr val="tx1"/>
                </a:solidFill>
              </a:defRPr>
            </a:lvl5pPr>
            <a:lvl6pPr>
              <a:buNone/>
              <a:defRPr/>
            </a:lvl6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24"/>
          <p:cNvSpPr>
            <a:spLocks noGrp="1"/>
          </p:cNvSpPr>
          <p:nvPr>
            <p:ph type="dt" sz="half" idx="10"/>
          </p:nvPr>
        </p:nvSpPr>
        <p:spPr/>
        <p:txBody>
          <a:bodyPr/>
          <a:lstStyle>
            <a:lvl1pPr>
              <a:defRPr/>
            </a:lvl1pPr>
          </a:lstStyle>
          <a:p>
            <a:pPr>
              <a:defRPr/>
            </a:pPr>
            <a:fld id="{792FC0B1-B8B6-4C64-B072-B21ECCD5C644}" type="datetime1">
              <a:rPr lang="ru-RU"/>
              <a:pPr>
                <a:defRPr/>
              </a:pPr>
              <a:t>24.11.2015</a:t>
            </a:fld>
            <a:endParaRPr lang="ru-RU"/>
          </a:p>
        </p:txBody>
      </p:sp>
      <p:sp>
        <p:nvSpPr>
          <p:cNvPr id="6" name="Нижний колонтитул 17"/>
          <p:cNvSpPr>
            <a:spLocks noGrp="1"/>
          </p:cNvSpPr>
          <p:nvPr>
            <p:ph type="ftr" sz="quarter" idx="11"/>
          </p:nvPr>
        </p:nvSpPr>
        <p:spPr/>
        <p:txBody>
          <a:bodyPr/>
          <a:lstStyle>
            <a:lvl1pPr>
              <a:defRPr/>
            </a:lvl1pPr>
          </a:lstStyle>
          <a:p>
            <a:pPr>
              <a:defRPr/>
            </a:pPr>
            <a:endParaRPr lang="ru-RU"/>
          </a:p>
        </p:txBody>
      </p:sp>
      <p:sp>
        <p:nvSpPr>
          <p:cNvPr id="7" name="Номер слайда 4"/>
          <p:cNvSpPr>
            <a:spLocks noGrp="1"/>
          </p:cNvSpPr>
          <p:nvPr>
            <p:ph type="sldNum" sz="quarter" idx="12"/>
          </p:nvPr>
        </p:nvSpPr>
        <p:spPr/>
        <p:txBody>
          <a:bodyPr/>
          <a:lstStyle>
            <a:lvl1pPr>
              <a:defRPr/>
            </a:lvl1pPr>
          </a:lstStyle>
          <a:p>
            <a:pPr>
              <a:defRPr/>
            </a:pPr>
            <a:fld id="{0BB90F92-0E8C-437E-B2B5-B7B44640A2EF}" type="slidenum">
              <a:rPr lang="ru-RU"/>
              <a:pPr>
                <a:defRPr/>
              </a:pPr>
              <a:t>‹#›</a:t>
            </a:fld>
            <a:endParaRPr lang="ru-RU"/>
          </a:p>
        </p:txBody>
      </p:sp>
    </p:spTree>
  </p:cSld>
  <p:clrMapOvr>
    <a:masterClrMapping/>
  </p:clrMapOvr>
  <p:transition>
    <p:strips dir="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5" name="Скругленный прямоугольник 4"/>
          <p:cNvSpPr/>
          <p:nvPr/>
        </p:nvSpPr>
        <p:spPr>
          <a:xfrm>
            <a:off x="304800" y="328613"/>
            <a:ext cx="8532813" cy="6197600"/>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6" name="Прямоугольник с одним скругленным углом 5"/>
          <p:cNvSpPr/>
          <p:nvPr/>
        </p:nvSpPr>
        <p:spPr>
          <a:xfrm>
            <a:off x="6400800" y="433388"/>
            <a:ext cx="2324100" cy="4343400"/>
          </a:xfrm>
          <a:prstGeom prst="round1Rect">
            <a:avLst>
              <a:gd name="adj" fmla="val 2748"/>
            </a:avLst>
          </a:prstGeom>
          <a:solidFill>
            <a:srgbClr val="1C1C1C"/>
          </a:soli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2" name="Заголовок 1"/>
          <p:cNvSpPr>
            <a:spLocks noGrp="1"/>
          </p:cNvSpPr>
          <p:nvPr>
            <p:ph type="title"/>
          </p:nvPr>
        </p:nvSpPr>
        <p:spPr>
          <a:xfrm>
            <a:off x="457200" y="5012056"/>
            <a:ext cx="8229600" cy="1051560"/>
          </a:xfrm>
        </p:spPr>
        <p:txBody>
          <a:bodyPr anchor="t"/>
          <a:lstStyle>
            <a:lvl1pPr algn="l">
              <a:buNone/>
              <a:defRPr sz="3600" b="0">
                <a:solidFill>
                  <a:schemeClr val="bg2">
                    <a:shade val="25000"/>
                  </a:schemeClr>
                </a:solidFill>
                <a:effectLst/>
              </a:defRPr>
            </a:lvl1pPr>
            <a:extLst/>
          </a:lstStyle>
          <a:p>
            <a:r>
              <a:rPr lang="ru-RU" smtClean="0"/>
              <a:t>Образец заголовка</a:t>
            </a:r>
            <a:endParaRPr lang="en-US"/>
          </a:p>
        </p:txBody>
      </p:sp>
      <p:sp>
        <p:nvSpPr>
          <p:cNvPr id="4" name="Текст 3"/>
          <p:cNvSpPr>
            <a:spLocks noGrp="1"/>
          </p:cNvSpPr>
          <p:nvPr>
            <p:ph type="body" sz="half" idx="2"/>
          </p:nvPr>
        </p:nvSpPr>
        <p:spPr bwMode="grayWhite">
          <a:xfrm>
            <a:off x="6462712" y="533400"/>
            <a:ext cx="2240280" cy="4211480"/>
          </a:xfrm>
        </p:spPr>
        <p:txBody>
          <a:bodyPr lIns="91440"/>
          <a:lstStyle>
            <a:lvl1pPr marL="45720" indent="0" algn="l">
              <a:spcBef>
                <a:spcPts val="0"/>
              </a:spcBef>
              <a:buNone/>
              <a:defRPr sz="1400">
                <a:solidFill>
                  <a:srgbClr val="FFFFFF"/>
                </a:solidFill>
              </a:defRPr>
            </a:lvl1pPr>
            <a:lvl2pPr>
              <a:defRPr sz="1200">
                <a:solidFill>
                  <a:srgbClr val="FFFFFF"/>
                </a:solidFill>
              </a:defRPr>
            </a:lvl2pPr>
            <a:lvl3pPr>
              <a:defRPr sz="1000">
                <a:solidFill>
                  <a:srgbClr val="FFFFFF"/>
                </a:solidFill>
              </a:defRPr>
            </a:lvl3pPr>
            <a:lvl4pPr>
              <a:defRPr sz="900">
                <a:solidFill>
                  <a:srgbClr val="FFFFFF"/>
                </a:solidFill>
              </a:defRPr>
            </a:lvl4pPr>
            <a:lvl5pPr>
              <a:defRPr sz="900">
                <a:solidFill>
                  <a:srgbClr val="FFFFFF"/>
                </a:solidFill>
              </a:defRPr>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3" name="Рисунок 2"/>
          <p:cNvSpPr>
            <a:spLocks noGrp="1"/>
          </p:cNvSpPr>
          <p:nvPr>
            <p:ph type="pic" idx="1"/>
          </p:nvPr>
        </p:nvSpPr>
        <p:spPr>
          <a:xfrm>
            <a:off x="421480" y="435768"/>
            <a:ext cx="5925312" cy="4343400"/>
          </a:xfrm>
          <a:prstGeom prst="snipRoundRect">
            <a:avLst>
              <a:gd name="adj1" fmla="val 1040"/>
              <a:gd name="adj2" fmla="val 0"/>
            </a:avLst>
          </a:prstGeom>
          <a:solidFill>
            <a:schemeClr val="bg2">
              <a:shade val="10000"/>
            </a:schemeClr>
          </a:solidFill>
        </p:spPr>
        <p:txBody>
          <a:bodyPr>
            <a:normAutofit/>
          </a:bodyPr>
          <a:lstStyle>
            <a:lvl1pPr marL="0" indent="0">
              <a:buNone/>
              <a:defRPr sz="3200"/>
            </a:lvl1pPr>
            <a:extLst/>
          </a:lstStyle>
          <a:p>
            <a:pPr lvl="0"/>
            <a:r>
              <a:rPr lang="ru-RU" noProof="0" smtClean="0"/>
              <a:t>Вставка рисунка</a:t>
            </a:r>
            <a:endParaRPr lang="en-US" noProof="0"/>
          </a:p>
        </p:txBody>
      </p:sp>
      <p:sp>
        <p:nvSpPr>
          <p:cNvPr id="7" name="Дата 4"/>
          <p:cNvSpPr>
            <a:spLocks noGrp="1"/>
          </p:cNvSpPr>
          <p:nvPr>
            <p:ph type="dt" sz="half" idx="10"/>
          </p:nvPr>
        </p:nvSpPr>
        <p:spPr/>
        <p:txBody>
          <a:bodyPr/>
          <a:lstStyle>
            <a:lvl1pPr>
              <a:defRPr/>
            </a:lvl1pPr>
            <a:extLst/>
          </a:lstStyle>
          <a:p>
            <a:pPr>
              <a:defRPr/>
            </a:pPr>
            <a:fld id="{15AD5993-84A4-4B0E-83E4-C6F0FCECEE99}" type="datetime1">
              <a:rPr lang="ru-RU"/>
              <a:pPr>
                <a:defRPr/>
              </a:pPr>
              <a:t>24.11.2015</a:t>
            </a:fld>
            <a:endParaRPr lang="ru-RU"/>
          </a:p>
        </p:txBody>
      </p:sp>
      <p:sp>
        <p:nvSpPr>
          <p:cNvPr id="8" name="Нижний колонтитул 5"/>
          <p:cNvSpPr>
            <a:spLocks noGrp="1"/>
          </p:cNvSpPr>
          <p:nvPr>
            <p:ph type="ftr" sz="quarter" idx="11"/>
          </p:nvPr>
        </p:nvSpPr>
        <p:spPr/>
        <p:txBody>
          <a:bodyPr/>
          <a:lstStyle>
            <a:lvl1pPr>
              <a:defRPr/>
            </a:lvl1pPr>
            <a:extLst/>
          </a:lstStyle>
          <a:p>
            <a:pPr>
              <a:defRPr/>
            </a:pPr>
            <a:endParaRPr lang="ru-RU"/>
          </a:p>
        </p:txBody>
      </p:sp>
      <p:sp>
        <p:nvSpPr>
          <p:cNvPr id="9" name="Номер слайда 6"/>
          <p:cNvSpPr>
            <a:spLocks noGrp="1"/>
          </p:cNvSpPr>
          <p:nvPr>
            <p:ph type="sldNum" sz="quarter" idx="12"/>
          </p:nvPr>
        </p:nvSpPr>
        <p:spPr/>
        <p:txBody>
          <a:bodyPr/>
          <a:lstStyle>
            <a:lvl1pPr>
              <a:defRPr/>
            </a:lvl1pPr>
            <a:extLst/>
          </a:lstStyle>
          <a:p>
            <a:pPr>
              <a:defRPr/>
            </a:pPr>
            <a:fld id="{59D057AB-A21A-4440-8FDB-AB8C13F8E1EF}" type="slidenum">
              <a:rPr lang="ru-RU"/>
              <a:pPr>
                <a:defRPr/>
              </a:pPr>
              <a:t>‹#›</a:t>
            </a:fld>
            <a:endParaRPr lang="ru-RU"/>
          </a:p>
        </p:txBody>
      </p:sp>
    </p:spTree>
  </p:cSld>
  <p:clrMapOvr>
    <a:masterClrMapping/>
  </p:clrMapOvr>
  <p:transition>
    <p:strips dir="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Скругленный прямоугольник 6"/>
          <p:cNvSpPr/>
          <p:nvPr/>
        </p:nvSpPr>
        <p:spPr>
          <a:xfrm>
            <a:off x="304800" y="328613"/>
            <a:ext cx="8532813" cy="6197600"/>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grpSp>
        <p:nvGrpSpPr>
          <p:cNvPr id="9" name="Скругленный прямоугольник 8"/>
          <p:cNvGrpSpPr>
            <a:grpSpLocks/>
          </p:cNvGrpSpPr>
          <p:nvPr/>
        </p:nvGrpSpPr>
        <p:grpSpPr bwMode="auto">
          <a:xfrm>
            <a:off x="414338" y="427038"/>
            <a:ext cx="8315325" cy="5497512"/>
            <a:chOff x="261" y="269"/>
            <a:chExt cx="5238" cy="3463"/>
          </a:xfrm>
        </p:grpSpPr>
        <p:pic>
          <p:nvPicPr>
            <p:cNvPr id="1027" name="Скругленный прямоугольник 8"/>
            <p:cNvPicPr>
              <a:picLocks noChangeArrowheads="1"/>
            </p:cNvPicPr>
            <p:nvPr/>
          </p:nvPicPr>
          <p:blipFill>
            <a:blip r:embed="rId13" cstate="print"/>
            <a:srcRect/>
            <a:stretch>
              <a:fillRect/>
            </a:stretch>
          </p:blipFill>
          <p:spPr bwMode="auto">
            <a:xfrm>
              <a:off x="261" y="269"/>
              <a:ext cx="5238" cy="3463"/>
            </a:xfrm>
            <a:prstGeom prst="rect">
              <a:avLst/>
            </a:prstGeom>
            <a:noFill/>
          </p:spPr>
        </p:pic>
        <p:sp>
          <p:nvSpPr>
            <p:cNvPr id="1028" name="Text Box 4"/>
            <p:cNvSpPr txBox="1">
              <a:spLocks noChangeArrowheads="1"/>
            </p:cNvSpPr>
            <p:nvPr/>
          </p:nvSpPr>
          <p:spPr bwMode="auto">
            <a:xfrm>
              <a:off x="285" y="295"/>
              <a:ext cx="5190" cy="3413"/>
            </a:xfrm>
            <a:prstGeom prst="rect">
              <a:avLst/>
            </a:prstGeom>
            <a:noFill/>
            <a:ln w="9525">
              <a:noFill/>
              <a:miter lim="800000"/>
              <a:headEnd/>
              <a:tailEnd/>
            </a:ln>
          </p:spPr>
          <p:txBody>
            <a:bodyPr anchor="ctr"/>
            <a:lstStyle/>
            <a:p>
              <a:pPr algn="ctr"/>
              <a:endParaRPr lang="en-US">
                <a:solidFill>
                  <a:srgbClr val="FFFFFF"/>
                </a:solidFill>
                <a:latin typeface="Verdana" pitchFamily="34" charset="0"/>
              </a:endParaRPr>
            </a:p>
          </p:txBody>
        </p:sp>
      </p:grpSp>
      <p:sp>
        <p:nvSpPr>
          <p:cNvPr id="13" name="Заголовок 12"/>
          <p:cNvSpPr>
            <a:spLocks noGrp="1"/>
          </p:cNvSpPr>
          <p:nvPr>
            <p:ph type="title"/>
          </p:nvPr>
        </p:nvSpPr>
        <p:spPr>
          <a:xfrm>
            <a:off x="503238" y="4986338"/>
            <a:ext cx="8183562" cy="1050925"/>
          </a:xfrm>
          <a:prstGeom prst="rect">
            <a:avLst/>
          </a:prstGeom>
        </p:spPr>
        <p:txBody>
          <a:bodyPr vert="horz" anchor="b">
            <a:normAutofit/>
          </a:bodyPr>
          <a:lstStyle>
            <a:extLst/>
          </a:lstStyle>
          <a:p>
            <a:r>
              <a:rPr lang="ru-RU" smtClean="0"/>
              <a:t>Образец заголовка</a:t>
            </a:r>
            <a:endParaRPr lang="en-US"/>
          </a:p>
        </p:txBody>
      </p:sp>
      <p:sp>
        <p:nvSpPr>
          <p:cNvPr id="1031" name="Текст 3"/>
          <p:cNvSpPr>
            <a:spLocks noGrp="1"/>
          </p:cNvSpPr>
          <p:nvPr>
            <p:ph type="body" idx="1"/>
          </p:nvPr>
        </p:nvSpPr>
        <p:spPr bwMode="auto">
          <a:xfrm>
            <a:off x="503238" y="530225"/>
            <a:ext cx="8183562" cy="4187825"/>
          </a:xfrm>
          <a:prstGeom prst="rect">
            <a:avLst/>
          </a:prstGeom>
          <a:noFill/>
          <a:ln w="9525">
            <a:noFill/>
            <a:miter lim="800000"/>
            <a:headEnd/>
            <a:tailEnd/>
          </a:ln>
        </p:spPr>
        <p:txBody>
          <a:bodyPr vert="horz" wrap="square" lIns="182880" tIns="9144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25" name="Дата 24"/>
          <p:cNvSpPr>
            <a:spLocks noGrp="1"/>
          </p:cNvSpPr>
          <p:nvPr>
            <p:ph type="dt" sz="half" idx="2"/>
          </p:nvPr>
        </p:nvSpPr>
        <p:spPr>
          <a:xfrm>
            <a:off x="3776663" y="6111875"/>
            <a:ext cx="2286000" cy="365125"/>
          </a:xfrm>
          <a:prstGeom prst="rect">
            <a:avLst/>
          </a:prstGeom>
        </p:spPr>
        <p:txBody>
          <a:bodyPr vert="horz" anchor="b"/>
          <a:lstStyle>
            <a:lvl1pPr algn="r" eaLnBrk="1" fontAlgn="auto" latinLnBrk="0" hangingPunct="1">
              <a:spcBef>
                <a:spcPts val="0"/>
              </a:spcBef>
              <a:spcAft>
                <a:spcPts val="0"/>
              </a:spcAft>
              <a:defRPr kumimoji="0" sz="1000">
                <a:solidFill>
                  <a:schemeClr val="bg2">
                    <a:shade val="50000"/>
                  </a:schemeClr>
                </a:solidFill>
                <a:latin typeface="+mn-lt"/>
                <a:cs typeface="+mn-cs"/>
              </a:defRPr>
            </a:lvl1pPr>
            <a:extLst/>
          </a:lstStyle>
          <a:p>
            <a:pPr>
              <a:defRPr/>
            </a:pPr>
            <a:fld id="{5B3D5FD1-1D0B-4C9C-8FDC-2FEEB1E1BB1A}" type="datetime1">
              <a:rPr lang="ru-RU"/>
              <a:pPr>
                <a:defRPr/>
              </a:pPr>
              <a:t>24.11.2015</a:t>
            </a:fld>
            <a:endParaRPr lang="ru-RU"/>
          </a:p>
        </p:txBody>
      </p:sp>
      <p:sp>
        <p:nvSpPr>
          <p:cNvPr id="18" name="Нижний колонтитул 17"/>
          <p:cNvSpPr>
            <a:spLocks noGrp="1"/>
          </p:cNvSpPr>
          <p:nvPr>
            <p:ph type="ftr" sz="quarter" idx="3"/>
          </p:nvPr>
        </p:nvSpPr>
        <p:spPr>
          <a:xfrm>
            <a:off x="6062663" y="6111875"/>
            <a:ext cx="2286000" cy="365125"/>
          </a:xfrm>
          <a:prstGeom prst="rect">
            <a:avLst/>
          </a:prstGeom>
        </p:spPr>
        <p:txBody>
          <a:bodyPr vert="horz" anchor="b"/>
          <a:lstStyle>
            <a:lvl1pPr algn="l" eaLnBrk="1" fontAlgn="auto" latinLnBrk="0" hangingPunct="1">
              <a:spcBef>
                <a:spcPts val="0"/>
              </a:spcBef>
              <a:spcAft>
                <a:spcPts val="0"/>
              </a:spcAft>
              <a:defRPr kumimoji="0" sz="1000">
                <a:solidFill>
                  <a:schemeClr val="bg2">
                    <a:shade val="50000"/>
                  </a:schemeClr>
                </a:solidFill>
                <a:latin typeface="+mn-lt"/>
                <a:cs typeface="+mn-cs"/>
              </a:defRPr>
            </a:lvl1pPr>
            <a:extLst/>
          </a:lstStyle>
          <a:p>
            <a:pPr>
              <a:defRPr/>
            </a:pPr>
            <a:endParaRPr lang="ru-RU"/>
          </a:p>
        </p:txBody>
      </p:sp>
      <p:sp>
        <p:nvSpPr>
          <p:cNvPr id="5" name="Номер слайда 4"/>
          <p:cNvSpPr>
            <a:spLocks noGrp="1"/>
          </p:cNvSpPr>
          <p:nvPr>
            <p:ph type="sldNum" sz="quarter" idx="4"/>
          </p:nvPr>
        </p:nvSpPr>
        <p:spPr>
          <a:xfrm>
            <a:off x="8348663" y="6111875"/>
            <a:ext cx="457200" cy="365125"/>
          </a:xfrm>
          <a:prstGeom prst="rect">
            <a:avLst/>
          </a:prstGeom>
        </p:spPr>
        <p:txBody>
          <a:bodyPr vert="horz" anchor="b"/>
          <a:lstStyle>
            <a:lvl1pPr algn="r" eaLnBrk="1" fontAlgn="auto" latinLnBrk="0" hangingPunct="1">
              <a:spcBef>
                <a:spcPts val="0"/>
              </a:spcBef>
              <a:spcAft>
                <a:spcPts val="0"/>
              </a:spcAft>
              <a:defRPr kumimoji="0" sz="1000">
                <a:solidFill>
                  <a:schemeClr val="bg2">
                    <a:shade val="50000"/>
                  </a:schemeClr>
                </a:solidFill>
                <a:latin typeface="+mn-lt"/>
                <a:cs typeface="+mn-cs"/>
              </a:defRPr>
            </a:lvl1pPr>
            <a:extLst/>
          </a:lstStyle>
          <a:p>
            <a:pPr>
              <a:defRPr/>
            </a:pPr>
            <a:fld id="{273A1303-530C-44EC-ADE2-ECC6EE9705CE}"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792" r:id="rId1"/>
    <p:sldLayoutId id="2147483791" r:id="rId2"/>
    <p:sldLayoutId id="2147483793" r:id="rId3"/>
    <p:sldLayoutId id="2147483790" r:id="rId4"/>
    <p:sldLayoutId id="2147483789" r:id="rId5"/>
    <p:sldLayoutId id="2147483788" r:id="rId6"/>
    <p:sldLayoutId id="2147483794" r:id="rId7"/>
    <p:sldLayoutId id="2147483787" r:id="rId8"/>
    <p:sldLayoutId id="2147483795" r:id="rId9"/>
    <p:sldLayoutId id="2147483786" r:id="rId10"/>
    <p:sldLayoutId id="2147483785" r:id="rId11"/>
  </p:sldLayoutIdLst>
  <p:transition>
    <p:strips dir="ru"/>
  </p:transition>
  <p:hf sldNum="0" hdr="0" ftr="0" dt="0"/>
  <p:txStyles>
    <p:titleStyle>
      <a:lvl1pPr algn="l" rtl="0" eaLnBrk="0" fontAlgn="base" hangingPunct="0">
        <a:spcBef>
          <a:spcPct val="0"/>
        </a:spcBef>
        <a:spcAft>
          <a:spcPct val="0"/>
        </a:spcAft>
        <a:defRPr sz="3600" b="1" kern="1200">
          <a:solidFill>
            <a:srgbClr val="FF8D3E"/>
          </a:solidFill>
          <a:effectLst>
            <a:outerShdw blurRad="53975" dist="22860" dir="5400000" algn="tl" rotWithShape="0">
              <a:srgbClr val="000000">
                <a:alpha val="55000"/>
              </a:srgbClr>
            </a:outerShdw>
          </a:effectLst>
          <a:latin typeface="+mj-lt"/>
          <a:ea typeface="+mj-ea"/>
          <a:cs typeface="+mj-cs"/>
        </a:defRPr>
      </a:lvl1pPr>
      <a:lvl2pPr algn="l" rtl="0" eaLnBrk="0" fontAlgn="base" hangingPunct="0">
        <a:spcBef>
          <a:spcPct val="0"/>
        </a:spcBef>
        <a:spcAft>
          <a:spcPct val="0"/>
        </a:spcAft>
        <a:defRPr sz="3600" b="1">
          <a:solidFill>
            <a:srgbClr val="FF8D3E"/>
          </a:solidFill>
          <a:latin typeface="Verdana" pitchFamily="34" charset="0"/>
        </a:defRPr>
      </a:lvl2pPr>
      <a:lvl3pPr algn="l" rtl="0" eaLnBrk="0" fontAlgn="base" hangingPunct="0">
        <a:spcBef>
          <a:spcPct val="0"/>
        </a:spcBef>
        <a:spcAft>
          <a:spcPct val="0"/>
        </a:spcAft>
        <a:defRPr sz="3600" b="1">
          <a:solidFill>
            <a:srgbClr val="FF8D3E"/>
          </a:solidFill>
          <a:latin typeface="Verdana" pitchFamily="34" charset="0"/>
        </a:defRPr>
      </a:lvl3pPr>
      <a:lvl4pPr algn="l" rtl="0" eaLnBrk="0" fontAlgn="base" hangingPunct="0">
        <a:spcBef>
          <a:spcPct val="0"/>
        </a:spcBef>
        <a:spcAft>
          <a:spcPct val="0"/>
        </a:spcAft>
        <a:defRPr sz="3600" b="1">
          <a:solidFill>
            <a:srgbClr val="FF8D3E"/>
          </a:solidFill>
          <a:latin typeface="Verdana" pitchFamily="34" charset="0"/>
        </a:defRPr>
      </a:lvl4pPr>
      <a:lvl5pPr algn="l" rtl="0" eaLnBrk="0" fontAlgn="base" hangingPunct="0">
        <a:spcBef>
          <a:spcPct val="0"/>
        </a:spcBef>
        <a:spcAft>
          <a:spcPct val="0"/>
        </a:spcAft>
        <a:defRPr sz="3600" b="1">
          <a:solidFill>
            <a:srgbClr val="FF8D3E"/>
          </a:solidFill>
          <a:latin typeface="Verdana" pitchFamily="34" charset="0"/>
        </a:defRPr>
      </a:lvl5pPr>
      <a:lvl6pPr marL="457200" algn="l" rtl="0" fontAlgn="base">
        <a:spcBef>
          <a:spcPct val="0"/>
        </a:spcBef>
        <a:spcAft>
          <a:spcPct val="0"/>
        </a:spcAft>
        <a:defRPr sz="3600" b="1">
          <a:solidFill>
            <a:srgbClr val="FF8D3E"/>
          </a:solidFill>
          <a:latin typeface="Verdana" pitchFamily="34" charset="0"/>
        </a:defRPr>
      </a:lvl6pPr>
      <a:lvl7pPr marL="914400" algn="l" rtl="0" fontAlgn="base">
        <a:spcBef>
          <a:spcPct val="0"/>
        </a:spcBef>
        <a:spcAft>
          <a:spcPct val="0"/>
        </a:spcAft>
        <a:defRPr sz="3600" b="1">
          <a:solidFill>
            <a:srgbClr val="FF8D3E"/>
          </a:solidFill>
          <a:latin typeface="Verdana" pitchFamily="34" charset="0"/>
        </a:defRPr>
      </a:lvl7pPr>
      <a:lvl8pPr marL="1371600" algn="l" rtl="0" fontAlgn="base">
        <a:spcBef>
          <a:spcPct val="0"/>
        </a:spcBef>
        <a:spcAft>
          <a:spcPct val="0"/>
        </a:spcAft>
        <a:defRPr sz="3600" b="1">
          <a:solidFill>
            <a:srgbClr val="FF8D3E"/>
          </a:solidFill>
          <a:latin typeface="Verdana" pitchFamily="34" charset="0"/>
        </a:defRPr>
      </a:lvl8pPr>
      <a:lvl9pPr marL="1828800" algn="l" rtl="0" fontAlgn="base">
        <a:spcBef>
          <a:spcPct val="0"/>
        </a:spcBef>
        <a:spcAft>
          <a:spcPct val="0"/>
        </a:spcAft>
        <a:defRPr sz="3600" b="1">
          <a:solidFill>
            <a:srgbClr val="FF8D3E"/>
          </a:solidFill>
          <a:latin typeface="Verdana" pitchFamily="34" charset="0"/>
        </a:defRPr>
      </a:lvl9pPr>
      <a:extLst/>
    </p:titleStyle>
    <p:bodyStyle>
      <a:lvl1pPr marL="265113" indent="-265113" algn="l" rtl="0" eaLnBrk="0" fontAlgn="base" hangingPunct="0">
        <a:spcBef>
          <a:spcPts val="250"/>
        </a:spcBef>
        <a:spcAft>
          <a:spcPct val="0"/>
        </a:spcAft>
        <a:buClr>
          <a:schemeClr val="accent1"/>
        </a:buClr>
        <a:buSzPct val="80000"/>
        <a:buFont typeface="Wingdings 2" pitchFamily="18" charset="2"/>
        <a:buChar char=""/>
        <a:defRPr sz="2800" kern="1200">
          <a:solidFill>
            <a:schemeClr val="tx1"/>
          </a:solidFill>
          <a:latin typeface="+mn-lt"/>
          <a:ea typeface="+mn-ea"/>
          <a:cs typeface="+mn-cs"/>
        </a:defRPr>
      </a:lvl1pPr>
      <a:lvl2pPr marL="547688" indent="-200025" algn="l" rtl="0" eaLnBrk="0" fontAlgn="base" hangingPunct="0">
        <a:spcBef>
          <a:spcPts val="250"/>
        </a:spcBef>
        <a:spcAft>
          <a:spcPct val="0"/>
        </a:spcAft>
        <a:buClr>
          <a:schemeClr val="accent1"/>
        </a:buClr>
        <a:buSzPct val="100000"/>
        <a:buFont typeface="Verdana" pitchFamily="34" charset="0"/>
        <a:buChar char="◦"/>
        <a:defRPr sz="2400" kern="1200">
          <a:solidFill>
            <a:schemeClr val="tx1"/>
          </a:solidFill>
          <a:latin typeface="+mn-lt"/>
          <a:ea typeface="+mn-ea"/>
          <a:cs typeface="+mn-cs"/>
        </a:defRPr>
      </a:lvl2pPr>
      <a:lvl3pPr marL="785813" indent="-182563" algn="l" rtl="0" eaLnBrk="0" fontAlgn="base" hangingPunct="0">
        <a:spcBef>
          <a:spcPts val="250"/>
        </a:spcBef>
        <a:spcAft>
          <a:spcPct val="0"/>
        </a:spcAft>
        <a:buClr>
          <a:srgbClr val="ED3742"/>
        </a:buClr>
        <a:buSzPct val="100000"/>
        <a:buFont typeface="Wingdings 2" pitchFamily="18" charset="2"/>
        <a:buChar char=""/>
        <a:defRPr sz="2200" kern="1200">
          <a:solidFill>
            <a:schemeClr val="tx1"/>
          </a:solidFill>
          <a:latin typeface="+mn-lt"/>
          <a:ea typeface="+mn-ea"/>
          <a:cs typeface="+mn-cs"/>
        </a:defRPr>
      </a:lvl3pPr>
      <a:lvl4pPr marL="1023938" indent="-182563" algn="l" rtl="0" eaLnBrk="0" fontAlgn="base" hangingPunct="0">
        <a:spcBef>
          <a:spcPts val="225"/>
        </a:spcBef>
        <a:spcAft>
          <a:spcPct val="0"/>
        </a:spcAft>
        <a:buClr>
          <a:srgbClr val="ED3742"/>
        </a:buClr>
        <a:buSzPct val="112000"/>
        <a:buFont typeface="Verdana" pitchFamily="34" charset="0"/>
        <a:buChar char="◦"/>
        <a:defRPr sz="1900" kern="1200">
          <a:solidFill>
            <a:schemeClr val="tx1"/>
          </a:solidFill>
          <a:latin typeface="+mn-lt"/>
          <a:ea typeface="+mn-ea"/>
          <a:cs typeface="+mn-cs"/>
        </a:defRPr>
      </a:lvl4pPr>
      <a:lvl5pPr marL="1279525" indent="-182563" algn="l" rtl="0" eaLnBrk="0" fontAlgn="base" hangingPunct="0">
        <a:spcBef>
          <a:spcPts val="250"/>
        </a:spcBef>
        <a:spcAft>
          <a:spcPct val="0"/>
        </a:spcAft>
        <a:buClr>
          <a:srgbClr val="4A85BF"/>
        </a:buClr>
        <a:buSzPct val="100000"/>
        <a:buFont typeface="Wingdings 2" pitchFamily="18" charset="2"/>
        <a:buChar char=""/>
        <a:defRPr sz="2000" kern="1200">
          <a:solidFill>
            <a:schemeClr val="tx1"/>
          </a:solidFill>
          <a:latin typeface="+mn-lt"/>
          <a:ea typeface="+mn-ea"/>
          <a:cs typeface="+mn-cs"/>
        </a:defRPr>
      </a:lvl5pPr>
      <a:lvl6pPr marL="1490472" indent="-182880" algn="l" rtl="0" eaLnBrk="1" latinLnBrk="0" hangingPunct="1">
        <a:spcBef>
          <a:spcPts val="250"/>
        </a:spcBef>
        <a:buClr>
          <a:schemeClr val="accent3">
            <a:tint val="85000"/>
            <a:satMod val="275000"/>
          </a:schemeClr>
        </a:buClr>
        <a:buSzPct val="100000"/>
        <a:buFont typeface="Verdana"/>
        <a:buChar char="◦"/>
        <a:defRPr kumimoji="0" sz="1700" kern="1200" baseline="0">
          <a:solidFill>
            <a:schemeClr val="tx1"/>
          </a:solidFill>
          <a:latin typeface="+mn-lt"/>
          <a:ea typeface="+mn-ea"/>
          <a:cs typeface="+mn-cs"/>
        </a:defRPr>
      </a:lvl6pPr>
      <a:lvl7pPr marL="1700784"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7pPr>
      <a:lvl8pPr marL="1920240" indent="-182880" algn="l" rtl="0" eaLnBrk="1" latinLnBrk="0" hangingPunct="1">
        <a:spcBef>
          <a:spcPts val="257"/>
        </a:spcBef>
        <a:buClr>
          <a:schemeClr val="accent3">
            <a:tint val="85000"/>
            <a:satMod val="275000"/>
          </a:schemeClr>
        </a:buClr>
        <a:buSzPct val="100000"/>
        <a:buFont typeface="Verdana"/>
        <a:buChar char="◦"/>
        <a:defRPr kumimoji="0" sz="1500" kern="1200" baseline="0">
          <a:solidFill>
            <a:schemeClr val="tx1"/>
          </a:solidFill>
          <a:latin typeface="+mn-lt"/>
          <a:ea typeface="+mn-ea"/>
          <a:cs typeface="+mn-cs"/>
        </a:defRPr>
      </a:lvl8pPr>
      <a:lvl9pPr marL="2148840"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13.wmf"/><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6.xml"/><Relationship Id="rId4" Type="http://schemas.openxmlformats.org/officeDocument/2006/relationships/image" Target="../media/image19.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png"/><Relationship Id="rId1" Type="http://schemas.openxmlformats.org/officeDocument/2006/relationships/slideLayout" Target="../slideLayouts/slideLayout6.xml"/><Relationship Id="rId4" Type="http://schemas.openxmlformats.org/officeDocument/2006/relationships/image" Target="../media/image22.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2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4.jpeg"/><Relationship Id="rId7" Type="http://schemas.openxmlformats.org/officeDocument/2006/relationships/image" Target="../media/image28.jpeg"/><Relationship Id="rId2" Type="http://schemas.openxmlformats.org/officeDocument/2006/relationships/image" Target="../media/image23.png"/><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image" Target="../media/image26.jpeg"/><Relationship Id="rId4" Type="http://schemas.openxmlformats.org/officeDocument/2006/relationships/image" Target="../media/image25.jpeg"/></Relationships>
</file>

<file path=ppt/slides/_rels/slide2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30.png"/><Relationship Id="rId7" Type="http://schemas.openxmlformats.org/officeDocument/2006/relationships/image" Target="../media/image34.png"/><Relationship Id="rId2" Type="http://schemas.openxmlformats.org/officeDocument/2006/relationships/image" Target="../media/image29.png"/><Relationship Id="rId1" Type="http://schemas.openxmlformats.org/officeDocument/2006/relationships/slideLayout" Target="../slideLayouts/slideLayout6.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3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6.xml"/><Relationship Id="rId4" Type="http://schemas.openxmlformats.org/officeDocument/2006/relationships/image" Target="../media/image38.png"/></Relationships>
</file>

<file path=ppt/slides/_rels/slide32.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500063" y="785813"/>
            <a:ext cx="8229600" cy="2143125"/>
          </a:xfrm>
        </p:spPr>
        <p:txBody>
          <a:bodyPr wrap="square" lIns="91440" tIns="45720" rIns="91440" bIns="45720" numCol="1" anchorCtr="0" compatLnSpc="1">
            <a:prstTxWarp prst="textNoShape">
              <a:avLst/>
            </a:prstTxWarp>
          </a:bodyPr>
          <a:lstStyle/>
          <a:p>
            <a:pPr eaLnBrk="1" hangingPunct="1"/>
            <a:r>
              <a:rPr lang="ru-RU" sz="5400" smtClean="0">
                <a:solidFill>
                  <a:srgbClr val="771F28"/>
                </a:solidFill>
                <a:effectLst>
                  <a:outerShdw blurRad="38100" dist="38100" dir="2700000" algn="tl">
                    <a:srgbClr val="000000"/>
                  </a:outerShdw>
                </a:effectLst>
                <a:latin typeface="Segoe UI"/>
                <a:ea typeface="Segoe UI"/>
                <a:cs typeface="Segoe UI"/>
              </a:rPr>
              <a:t>Кейс – технологии </a:t>
            </a:r>
            <a:r>
              <a:rPr lang="ru-RU" sz="4400" smtClean="0">
                <a:solidFill>
                  <a:srgbClr val="771F28"/>
                </a:solidFill>
                <a:effectLst>
                  <a:outerShdw blurRad="38100" dist="38100" dir="2700000" algn="tl">
                    <a:srgbClr val="000000"/>
                  </a:outerShdw>
                </a:effectLst>
                <a:latin typeface="Segoe UI"/>
                <a:ea typeface="Segoe UI"/>
                <a:cs typeface="Segoe UI"/>
              </a:rPr>
              <a:t/>
            </a:r>
            <a:br>
              <a:rPr lang="ru-RU" sz="4400" smtClean="0">
                <a:solidFill>
                  <a:srgbClr val="771F28"/>
                </a:solidFill>
                <a:effectLst>
                  <a:outerShdw blurRad="38100" dist="38100" dir="2700000" algn="tl">
                    <a:srgbClr val="000000"/>
                  </a:outerShdw>
                </a:effectLst>
                <a:latin typeface="Segoe UI"/>
                <a:ea typeface="Segoe UI"/>
                <a:cs typeface="Segoe UI"/>
              </a:rPr>
            </a:br>
            <a:r>
              <a:rPr lang="ru-RU" sz="4400" smtClean="0">
                <a:solidFill>
                  <a:srgbClr val="771F28"/>
                </a:solidFill>
                <a:effectLst>
                  <a:outerShdw blurRad="38100" dist="38100" dir="2700000" algn="tl">
                    <a:srgbClr val="000000"/>
                  </a:outerShdw>
                </a:effectLst>
                <a:latin typeface="Segoe UI"/>
                <a:ea typeface="Segoe UI"/>
                <a:cs typeface="Segoe UI"/>
              </a:rPr>
              <a:t>в учебном процессе</a:t>
            </a:r>
          </a:p>
        </p:txBody>
      </p:sp>
      <p:pic>
        <p:nvPicPr>
          <p:cNvPr id="15362" name="Picture 2" descr="C:\Program Files\Microsoft Office\MEDIA\CAGCAT10\j0301252.wmf"/>
          <p:cNvPicPr>
            <a:picLocks noChangeAspect="1" noChangeArrowheads="1"/>
          </p:cNvPicPr>
          <p:nvPr/>
        </p:nvPicPr>
        <p:blipFill>
          <a:blip r:embed="rId3" cstate="print"/>
          <a:srcRect/>
          <a:stretch>
            <a:fillRect/>
          </a:stretch>
        </p:blipFill>
        <p:spPr bwMode="auto">
          <a:xfrm>
            <a:off x="5857875" y="3357563"/>
            <a:ext cx="2687638" cy="2298700"/>
          </a:xfrm>
          <a:prstGeom prst="rect">
            <a:avLst/>
          </a:prstGeom>
          <a:noFill/>
          <a:ln w="9525">
            <a:noFill/>
            <a:miter lim="800000"/>
            <a:headEnd/>
            <a:tailEnd/>
          </a:ln>
        </p:spPr>
      </p:pic>
      <p:sp>
        <p:nvSpPr>
          <p:cNvPr id="28673" name="Rectangle 1"/>
          <p:cNvSpPr>
            <a:spLocks noChangeArrowheads="1"/>
          </p:cNvSpPr>
          <p:nvPr/>
        </p:nvSpPr>
        <p:spPr bwMode="auto">
          <a:xfrm>
            <a:off x="0" y="0"/>
            <a:ext cx="184731" cy="215444"/>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ru-RU" sz="800" b="0" i="0" u="none" strike="noStrike" cap="none" normalizeH="0" baseline="0" dirty="0" smtClean="0">
              <a:ln>
                <a:noFill/>
              </a:ln>
              <a:solidFill>
                <a:schemeClr val="tx1"/>
              </a:solidFill>
              <a:effectLst/>
              <a:latin typeface="Arial" pitchFamily="34" charset="0"/>
              <a:cs typeface="Arial" pitchFamily="34" charset="0"/>
            </a:endParaRPr>
          </a:p>
        </p:txBody>
      </p:sp>
      <p:sp>
        <p:nvSpPr>
          <p:cNvPr id="5" name="TextBox 4"/>
          <p:cNvSpPr txBox="1"/>
          <p:nvPr/>
        </p:nvSpPr>
        <p:spPr>
          <a:xfrm>
            <a:off x="214282" y="5643578"/>
            <a:ext cx="9458339" cy="369332"/>
          </a:xfrm>
          <a:prstGeom prst="rect">
            <a:avLst/>
          </a:prstGeom>
          <a:noFill/>
        </p:spPr>
        <p:txBody>
          <a:bodyPr wrap="square" rtlCol="0">
            <a:spAutoFit/>
          </a:bodyPr>
          <a:lstStyle/>
          <a:p>
            <a:r>
              <a:rPr lang="ru-RU" dirty="0" smtClean="0"/>
              <a:t>Остроносова Е. М. –учитель английского языка МБОУ-сош№3 г. Клинцы</a:t>
            </a:r>
            <a:endParaRPr lang="ru-RU" dirty="0"/>
          </a:p>
        </p:txBody>
      </p:sp>
    </p:spTree>
  </p:cSld>
  <p:clrMapOvr>
    <a:masterClrMapping/>
  </p:clrMapOvr>
  <p:transition>
    <p:cu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625" y="285750"/>
            <a:ext cx="8183563" cy="1179513"/>
          </a:xfrm>
        </p:spPr>
        <p:txBody>
          <a:bodyPr>
            <a:normAutofit fontScale="90000"/>
          </a:bodyPr>
          <a:lstStyle/>
          <a:p>
            <a:pPr algn="r" eaLnBrk="1" fontAlgn="auto" hangingPunct="1">
              <a:spcAft>
                <a:spcPts val="0"/>
              </a:spcAft>
              <a:defRPr/>
            </a:pPr>
            <a:r>
              <a:rPr lang="ru-RU" sz="3200" dirty="0" smtClean="0">
                <a:solidFill>
                  <a:schemeClr val="accent1"/>
                </a:solidFill>
              </a:rPr>
              <a:t>Метод разбора деловой корреспонденции («баскетметод»)</a:t>
            </a:r>
          </a:p>
        </p:txBody>
      </p:sp>
      <p:sp>
        <p:nvSpPr>
          <p:cNvPr id="4" name="Прямоугольник 3"/>
          <p:cNvSpPr/>
          <p:nvPr/>
        </p:nvSpPr>
        <p:spPr>
          <a:xfrm>
            <a:off x="428625" y="1560513"/>
            <a:ext cx="8215313" cy="3046412"/>
          </a:xfrm>
          <a:prstGeom prst="rect">
            <a:avLst/>
          </a:prstGeom>
        </p:spPr>
        <p:txBody>
          <a:bodyPr>
            <a:spAutoFit/>
          </a:bodyPr>
          <a:lstStyle/>
          <a:p>
            <a:pPr marL="180000" indent="-457200" algn="just" fontAlgn="auto">
              <a:spcBef>
                <a:spcPts val="0"/>
              </a:spcBef>
              <a:spcAft>
                <a:spcPts val="0"/>
              </a:spcAft>
              <a:defRPr/>
            </a:pPr>
            <a:r>
              <a:rPr lang="ru-RU" sz="2400" b="1" dirty="0">
                <a:solidFill>
                  <a:schemeClr val="accent3">
                    <a:lumMod val="75000"/>
                  </a:schemeClr>
                </a:solidFill>
                <a:latin typeface="Arial Narrow" pitchFamily="34" charset="0"/>
                <a:ea typeface="Segoe UI" pitchFamily="34" charset="0"/>
                <a:cs typeface="Times New Roman" pitchFamily="18" charset="0"/>
              </a:rPr>
              <a:t>Метод основан на работе с документами и бумагами, относящимися к той или иной организации, ситуации, проблеме.</a:t>
            </a:r>
          </a:p>
          <a:p>
            <a:pPr marL="180000" indent="-457200" algn="just" fontAlgn="auto">
              <a:spcBef>
                <a:spcPts val="0"/>
              </a:spcBef>
              <a:spcAft>
                <a:spcPts val="0"/>
              </a:spcAft>
              <a:defRPr/>
            </a:pPr>
            <a:r>
              <a:rPr lang="ru-RU" sz="2400" b="1" dirty="0">
                <a:solidFill>
                  <a:schemeClr val="accent3">
                    <a:lumMod val="75000"/>
                  </a:schemeClr>
                </a:solidFill>
                <a:latin typeface="Arial Narrow" pitchFamily="34" charset="0"/>
                <a:ea typeface="Segoe UI" pitchFamily="34" charset="0"/>
                <a:cs typeface="Times New Roman" pitchFamily="18" charset="0"/>
              </a:rPr>
              <a:t>Учащиеся получают от преподавателя папки с одинаковым набором документов, в зависимости от темы и предмета. </a:t>
            </a:r>
          </a:p>
          <a:p>
            <a:pPr marL="180000" indent="-457200" algn="just" fontAlgn="auto">
              <a:spcBef>
                <a:spcPts val="0"/>
              </a:spcBef>
              <a:spcAft>
                <a:spcPts val="0"/>
              </a:spcAft>
              <a:defRPr/>
            </a:pPr>
            <a:r>
              <a:rPr lang="ru-RU" sz="2400" b="1" u="sng" dirty="0">
                <a:solidFill>
                  <a:schemeClr val="accent3">
                    <a:lumMod val="75000"/>
                  </a:schemeClr>
                </a:solidFill>
                <a:latin typeface="Arial Narrow" pitchFamily="34" charset="0"/>
                <a:ea typeface="Segoe UI" pitchFamily="34" charset="0"/>
                <a:cs typeface="Times New Roman" pitchFamily="18" charset="0"/>
              </a:rPr>
              <a:t>Цель ученика </a:t>
            </a:r>
            <a:r>
              <a:rPr lang="ru-RU" sz="2400" b="1" dirty="0">
                <a:solidFill>
                  <a:schemeClr val="accent3">
                    <a:lumMod val="75000"/>
                  </a:schemeClr>
                </a:solidFill>
                <a:latin typeface="Arial Narrow" pitchFamily="34" charset="0"/>
                <a:ea typeface="Segoe UI" pitchFamily="34" charset="0"/>
                <a:cs typeface="Times New Roman" pitchFamily="18" charset="0"/>
              </a:rPr>
              <a:t>— занять позицию человека, ответственного за работу с «входящими документами», и справиться со всеми задачами, которые она подразумевает. </a:t>
            </a:r>
          </a:p>
        </p:txBody>
      </p:sp>
      <p:sp>
        <p:nvSpPr>
          <p:cNvPr id="6" name="Прямоугольник 5"/>
          <p:cNvSpPr/>
          <p:nvPr/>
        </p:nvSpPr>
        <p:spPr>
          <a:xfrm>
            <a:off x="428625" y="4500563"/>
            <a:ext cx="7000875" cy="1570037"/>
          </a:xfrm>
          <a:prstGeom prst="rect">
            <a:avLst/>
          </a:prstGeom>
        </p:spPr>
        <p:txBody>
          <a:bodyPr>
            <a:spAutoFit/>
          </a:bodyPr>
          <a:lstStyle/>
          <a:p>
            <a:pPr marL="180000" indent="-457200" algn="just" fontAlgn="auto">
              <a:spcBef>
                <a:spcPts val="0"/>
              </a:spcBef>
              <a:spcAft>
                <a:spcPts val="0"/>
              </a:spcAft>
              <a:defRPr/>
            </a:pPr>
            <a:r>
              <a:rPr lang="ru-RU" sz="2400" b="1" dirty="0">
                <a:solidFill>
                  <a:schemeClr val="accent3">
                    <a:lumMod val="75000"/>
                  </a:schemeClr>
                </a:solidFill>
                <a:latin typeface="Arial Narrow" pitchFamily="34" charset="0"/>
                <a:ea typeface="Segoe UI" pitchFamily="34" charset="0"/>
                <a:cs typeface="Times New Roman" pitchFamily="18" charset="0"/>
              </a:rPr>
              <a:t>Примерами использования метода могут служить кейсы по экономике, праву, обществознанию, истории, где требуется анализ большого количества первоисточников и документов.</a:t>
            </a:r>
          </a:p>
        </p:txBody>
      </p:sp>
      <p:pic>
        <p:nvPicPr>
          <p:cNvPr id="29700" name="Рисунок 6" descr="iStock_stackPapersSml.jpg"/>
          <p:cNvPicPr>
            <a:picLocks noChangeAspect="1"/>
          </p:cNvPicPr>
          <p:nvPr/>
        </p:nvPicPr>
        <p:blipFill>
          <a:blip r:embed="rId2" cstate="print"/>
          <a:srcRect/>
          <a:stretch>
            <a:fillRect/>
          </a:stretch>
        </p:blipFill>
        <p:spPr bwMode="auto">
          <a:xfrm>
            <a:off x="7429500" y="4286250"/>
            <a:ext cx="1428750" cy="2286000"/>
          </a:xfrm>
          <a:prstGeom prst="rect">
            <a:avLst/>
          </a:prstGeom>
          <a:noFill/>
          <a:ln w="9525">
            <a:noFill/>
            <a:miter lim="800000"/>
            <a:headEnd/>
            <a:tailEnd/>
          </a:ln>
        </p:spPr>
      </p:pic>
      <p:pic>
        <p:nvPicPr>
          <p:cNvPr id="29701" name="Рисунок 7" descr="trash.jpg"/>
          <p:cNvPicPr>
            <a:picLocks noChangeAspect="1"/>
          </p:cNvPicPr>
          <p:nvPr/>
        </p:nvPicPr>
        <p:blipFill>
          <a:blip r:embed="rId3" cstate="print"/>
          <a:srcRect/>
          <a:stretch>
            <a:fillRect/>
          </a:stretch>
        </p:blipFill>
        <p:spPr bwMode="auto">
          <a:xfrm>
            <a:off x="285750" y="0"/>
            <a:ext cx="1000125" cy="1071563"/>
          </a:xfrm>
          <a:prstGeom prst="rect">
            <a:avLst/>
          </a:prstGeom>
          <a:noFill/>
          <a:ln w="9525">
            <a:noFill/>
            <a:miter lim="800000"/>
            <a:headEnd/>
            <a:tailEnd/>
          </a:ln>
        </p:spPr>
      </p:pic>
    </p:spTree>
  </p:cSld>
  <p:clrMapOvr>
    <a:masterClrMapping/>
  </p:clrMapOvr>
  <p:transition>
    <p:strips dir="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63" y="285750"/>
            <a:ext cx="8183562" cy="714375"/>
          </a:xfrm>
        </p:spPr>
        <p:txBody>
          <a:bodyPr/>
          <a:lstStyle/>
          <a:p>
            <a:pPr eaLnBrk="1" fontAlgn="auto" hangingPunct="1">
              <a:spcAft>
                <a:spcPts val="0"/>
              </a:spcAft>
              <a:defRPr/>
            </a:pPr>
            <a:r>
              <a:rPr lang="ru-RU" sz="4000" dirty="0" smtClean="0">
                <a:solidFill>
                  <a:schemeClr val="accent1"/>
                </a:solidFill>
              </a:rPr>
              <a:t>Игровое проектирование</a:t>
            </a:r>
          </a:p>
        </p:txBody>
      </p:sp>
      <p:sp>
        <p:nvSpPr>
          <p:cNvPr id="3" name="Прямоугольник 2"/>
          <p:cNvSpPr/>
          <p:nvPr/>
        </p:nvSpPr>
        <p:spPr>
          <a:xfrm>
            <a:off x="3571875" y="928688"/>
            <a:ext cx="5000625" cy="1938337"/>
          </a:xfrm>
          <a:prstGeom prst="rect">
            <a:avLst/>
          </a:prstGeom>
        </p:spPr>
        <p:txBody>
          <a:bodyPr>
            <a:spAutoFit/>
          </a:bodyPr>
          <a:lstStyle/>
          <a:p>
            <a:pPr marL="180000" indent="-457200" fontAlgn="auto">
              <a:spcBef>
                <a:spcPts val="0"/>
              </a:spcBef>
              <a:spcAft>
                <a:spcPts val="0"/>
              </a:spcAft>
              <a:defRPr/>
            </a:pPr>
            <a:r>
              <a:rPr lang="ru-RU" sz="2400" b="1" u="sng" dirty="0">
                <a:solidFill>
                  <a:schemeClr val="accent3">
                    <a:lumMod val="75000"/>
                  </a:schemeClr>
                </a:solidFill>
                <a:latin typeface="Arial Narrow" pitchFamily="34" charset="0"/>
                <a:ea typeface="Segoe UI" pitchFamily="34" charset="0"/>
                <a:cs typeface="Times New Roman" pitchFamily="18" charset="0"/>
              </a:rPr>
              <a:t>Цель</a:t>
            </a:r>
            <a:r>
              <a:rPr lang="ru-RU" sz="2400" b="1" dirty="0">
                <a:solidFill>
                  <a:schemeClr val="accent3">
                    <a:lumMod val="75000"/>
                  </a:schemeClr>
                </a:solidFill>
                <a:latin typeface="Arial Narrow" pitchFamily="34" charset="0"/>
                <a:ea typeface="Segoe UI" pitchFamily="34" charset="0"/>
                <a:cs typeface="Times New Roman" pitchFamily="18" charset="0"/>
              </a:rPr>
              <a:t>  — процесс создания или совершенствования проектов. </a:t>
            </a:r>
          </a:p>
          <a:p>
            <a:pPr marL="180000" indent="-457200" fontAlgn="auto">
              <a:spcBef>
                <a:spcPts val="0"/>
              </a:spcBef>
              <a:spcAft>
                <a:spcPts val="0"/>
              </a:spcAft>
              <a:defRPr/>
            </a:pPr>
            <a:r>
              <a:rPr lang="ru-RU" sz="2400" b="1" dirty="0">
                <a:solidFill>
                  <a:schemeClr val="accent3">
                    <a:lumMod val="75000"/>
                  </a:schemeClr>
                </a:solidFill>
                <a:latin typeface="Arial Narrow" pitchFamily="34" charset="0"/>
                <a:ea typeface="Segoe UI" pitchFamily="34" charset="0"/>
                <a:cs typeface="Times New Roman" pitchFamily="18" charset="0"/>
              </a:rPr>
              <a:t>Участников занятия можно разбить на группы, каждая из которых будет разрабатывать свой проект. </a:t>
            </a:r>
          </a:p>
        </p:txBody>
      </p:sp>
      <p:pic>
        <p:nvPicPr>
          <p:cNvPr id="30724" name="Рисунок 4" descr="dno015.jpg"/>
          <p:cNvPicPr>
            <a:picLocks noChangeAspect="1"/>
          </p:cNvPicPr>
          <p:nvPr/>
        </p:nvPicPr>
        <p:blipFill>
          <a:blip r:embed="rId2" cstate="print"/>
          <a:srcRect/>
          <a:stretch>
            <a:fillRect/>
          </a:stretch>
        </p:blipFill>
        <p:spPr bwMode="auto">
          <a:xfrm>
            <a:off x="539552" y="980728"/>
            <a:ext cx="3071812" cy="1857375"/>
          </a:xfrm>
          <a:prstGeom prst="rect">
            <a:avLst/>
          </a:prstGeom>
          <a:noFill/>
          <a:ln w="9525">
            <a:noFill/>
            <a:miter lim="800000"/>
            <a:headEnd/>
            <a:tailEnd/>
          </a:ln>
        </p:spPr>
      </p:pic>
      <p:sp>
        <p:nvSpPr>
          <p:cNvPr id="6" name="Прямоугольник 5"/>
          <p:cNvSpPr/>
          <p:nvPr/>
        </p:nvSpPr>
        <p:spPr>
          <a:xfrm>
            <a:off x="428625" y="3835400"/>
            <a:ext cx="5072063" cy="2308225"/>
          </a:xfrm>
          <a:prstGeom prst="rect">
            <a:avLst/>
          </a:prstGeom>
        </p:spPr>
        <p:txBody>
          <a:bodyPr>
            <a:spAutoFit/>
          </a:bodyPr>
          <a:lstStyle/>
          <a:p>
            <a:pPr marL="180000" indent="-457200" fontAlgn="auto">
              <a:spcBef>
                <a:spcPts val="0"/>
              </a:spcBef>
              <a:spcAft>
                <a:spcPts val="0"/>
              </a:spcAft>
              <a:defRPr/>
            </a:pPr>
            <a:r>
              <a:rPr lang="ru-RU" sz="2400" b="1" dirty="0">
                <a:solidFill>
                  <a:schemeClr val="accent3">
                    <a:lumMod val="75000"/>
                  </a:schemeClr>
                </a:solidFill>
                <a:latin typeface="Arial Narrow" pitchFamily="34" charset="0"/>
                <a:ea typeface="Segoe UI" pitchFamily="34" charset="0"/>
                <a:cs typeface="Times New Roman" pitchFamily="18" charset="0"/>
              </a:rPr>
              <a:t>Процесс конструирования перспективы несёт в себе все элементы творческого отношения к реальности, позволяет глубже понять явления сегодняшнего дня, увидеть пути развития.</a:t>
            </a:r>
          </a:p>
        </p:txBody>
      </p:sp>
      <p:sp>
        <p:nvSpPr>
          <p:cNvPr id="7" name="Прямоугольник 6"/>
          <p:cNvSpPr/>
          <p:nvPr/>
        </p:nvSpPr>
        <p:spPr>
          <a:xfrm>
            <a:off x="428625" y="2786063"/>
            <a:ext cx="7929563" cy="1200150"/>
          </a:xfrm>
          <a:prstGeom prst="rect">
            <a:avLst/>
          </a:prstGeom>
        </p:spPr>
        <p:txBody>
          <a:bodyPr>
            <a:spAutoFit/>
          </a:bodyPr>
          <a:lstStyle/>
          <a:p>
            <a:pPr marL="180000" indent="-457200" fontAlgn="auto">
              <a:spcBef>
                <a:spcPts val="0"/>
              </a:spcBef>
              <a:spcAft>
                <a:spcPts val="0"/>
              </a:spcAft>
              <a:defRPr/>
            </a:pPr>
            <a:r>
              <a:rPr lang="ru-RU" sz="2400" b="1" dirty="0">
                <a:solidFill>
                  <a:schemeClr val="accent3">
                    <a:lumMod val="75000"/>
                  </a:schemeClr>
                </a:solidFill>
                <a:latin typeface="Arial Narrow" pitchFamily="34" charset="0"/>
                <a:ea typeface="Segoe UI" pitchFamily="34" charset="0"/>
                <a:cs typeface="Times New Roman" pitchFamily="18" charset="0"/>
              </a:rPr>
              <a:t>Игровое проектирование может включать проекты разного типа: исследовательский, поисковый, творческий, аналитический, прогностический. </a:t>
            </a:r>
          </a:p>
        </p:txBody>
      </p:sp>
      <p:pic>
        <p:nvPicPr>
          <p:cNvPr id="30727" name="Рисунок 7" descr="00.jpg"/>
          <p:cNvPicPr>
            <a:picLocks noChangeAspect="1"/>
          </p:cNvPicPr>
          <p:nvPr/>
        </p:nvPicPr>
        <p:blipFill>
          <a:blip r:embed="rId3" cstate="print"/>
          <a:srcRect/>
          <a:stretch>
            <a:fillRect/>
          </a:stretch>
        </p:blipFill>
        <p:spPr bwMode="auto">
          <a:xfrm>
            <a:off x="5292725" y="4005263"/>
            <a:ext cx="3443288" cy="2428875"/>
          </a:xfrm>
          <a:prstGeom prst="rect">
            <a:avLst/>
          </a:prstGeom>
          <a:noFill/>
          <a:ln w="9525">
            <a:noFill/>
            <a:miter lim="800000"/>
            <a:headEnd/>
            <a:tailEnd/>
          </a:ln>
        </p:spPr>
      </p:pic>
    </p:spTree>
  </p:cSld>
  <p:clrMapOvr>
    <a:masterClrMapping/>
  </p:clrMapOvr>
  <p:transition>
    <p:strips dir="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625" y="342900"/>
            <a:ext cx="8286750" cy="585788"/>
          </a:xfrm>
        </p:spPr>
        <p:txBody>
          <a:bodyPr>
            <a:noAutofit/>
          </a:bodyPr>
          <a:lstStyle/>
          <a:p>
            <a:pPr eaLnBrk="1" fontAlgn="auto" hangingPunct="1">
              <a:spcAft>
                <a:spcPts val="0"/>
              </a:spcAft>
              <a:defRPr/>
            </a:pPr>
            <a:r>
              <a:rPr lang="ru-RU" sz="3200" dirty="0" smtClean="0">
                <a:solidFill>
                  <a:schemeClr val="accent1"/>
                </a:solidFill>
              </a:rPr>
              <a:t>Ситуационно-ролевая игра</a:t>
            </a:r>
          </a:p>
        </p:txBody>
      </p:sp>
      <p:sp>
        <p:nvSpPr>
          <p:cNvPr id="3" name="Прямоугольник 2"/>
          <p:cNvSpPr/>
          <p:nvPr/>
        </p:nvSpPr>
        <p:spPr>
          <a:xfrm>
            <a:off x="428625" y="857250"/>
            <a:ext cx="8215313" cy="2308225"/>
          </a:xfrm>
          <a:prstGeom prst="rect">
            <a:avLst/>
          </a:prstGeom>
        </p:spPr>
        <p:txBody>
          <a:bodyPr>
            <a:spAutoFit/>
          </a:bodyPr>
          <a:lstStyle/>
          <a:p>
            <a:pPr algn="just" fontAlgn="auto">
              <a:spcBef>
                <a:spcPts val="0"/>
              </a:spcBef>
              <a:spcAft>
                <a:spcPts val="0"/>
              </a:spcAft>
              <a:defRPr/>
            </a:pPr>
            <a:r>
              <a:rPr lang="ru-RU" sz="2400" b="1" u="sng" dirty="0">
                <a:solidFill>
                  <a:schemeClr val="accent3">
                    <a:lumMod val="75000"/>
                  </a:schemeClr>
                </a:solidFill>
                <a:latin typeface="Arial Narrow" pitchFamily="34" charset="0"/>
                <a:ea typeface="Segoe UI" pitchFamily="34" charset="0"/>
                <a:cs typeface="Times New Roman" pitchFamily="18" charset="0"/>
              </a:rPr>
              <a:t>Цель</a:t>
            </a:r>
            <a:r>
              <a:rPr lang="ru-RU" sz="2400" b="1" dirty="0">
                <a:solidFill>
                  <a:schemeClr val="accent3">
                    <a:lumMod val="75000"/>
                  </a:schemeClr>
                </a:solidFill>
                <a:latin typeface="Arial Narrow" pitchFamily="34" charset="0"/>
                <a:ea typeface="Segoe UI" pitchFamily="34" charset="0"/>
                <a:cs typeface="Times New Roman" pitchFamily="18" charset="0"/>
              </a:rPr>
              <a:t> - в виде инсценировки создать перед аудиторией правдивую историческую, правовую, социально-психологическую ситуацию и затем дать возможность оценить поступки и поведение участников игры. </a:t>
            </a:r>
          </a:p>
          <a:p>
            <a:pPr algn="just" fontAlgn="auto">
              <a:spcBef>
                <a:spcPts val="0"/>
              </a:spcBef>
              <a:spcAft>
                <a:spcPts val="0"/>
              </a:spcAft>
              <a:defRPr/>
            </a:pPr>
            <a:r>
              <a:rPr lang="ru-RU" sz="2400" b="1" dirty="0">
                <a:solidFill>
                  <a:schemeClr val="accent3">
                    <a:lumMod val="75000"/>
                  </a:schemeClr>
                </a:solidFill>
                <a:latin typeface="Arial Narrow" pitchFamily="34" charset="0"/>
                <a:ea typeface="Segoe UI" pitchFamily="34" charset="0"/>
                <a:cs typeface="Times New Roman" pitchFamily="18" charset="0"/>
              </a:rPr>
              <a:t>Одна из разновидностей метода инсценировки — ролевая игра.</a:t>
            </a:r>
          </a:p>
        </p:txBody>
      </p:sp>
      <p:sp>
        <p:nvSpPr>
          <p:cNvPr id="7" name="Прямоугольник 6"/>
          <p:cNvSpPr/>
          <p:nvPr/>
        </p:nvSpPr>
        <p:spPr>
          <a:xfrm>
            <a:off x="3131840" y="2852936"/>
            <a:ext cx="4221162" cy="584200"/>
          </a:xfrm>
          <a:prstGeom prst="rect">
            <a:avLst/>
          </a:prstGeom>
        </p:spPr>
        <p:txBody>
          <a:bodyPr wrap="none">
            <a:spAutoFit/>
          </a:bodyPr>
          <a:lstStyle/>
          <a:p>
            <a:pPr fontAlgn="auto">
              <a:spcBef>
                <a:spcPts val="0"/>
              </a:spcBef>
              <a:spcAft>
                <a:spcPts val="0"/>
              </a:spcAft>
              <a:defRPr/>
            </a:pPr>
            <a:r>
              <a:rPr lang="ru-RU" sz="3200" b="1" dirty="0">
                <a:solidFill>
                  <a:schemeClr val="accent1"/>
                </a:solidFill>
                <a:effectLst>
                  <a:outerShdw blurRad="53975" dist="22860" dir="5400000" algn="tl" rotWithShape="0">
                    <a:srgbClr val="000000">
                      <a:alpha val="55000"/>
                    </a:srgbClr>
                  </a:outerShdw>
                </a:effectLst>
                <a:latin typeface="+mj-lt"/>
                <a:ea typeface="+mj-ea"/>
                <a:cs typeface="+mj-cs"/>
              </a:rPr>
              <a:t>Метод дискуссии</a:t>
            </a:r>
          </a:p>
        </p:txBody>
      </p:sp>
      <p:sp>
        <p:nvSpPr>
          <p:cNvPr id="8" name="Прямоугольник 7"/>
          <p:cNvSpPr/>
          <p:nvPr/>
        </p:nvSpPr>
        <p:spPr>
          <a:xfrm>
            <a:off x="2714625" y="3429000"/>
            <a:ext cx="6072188" cy="2308225"/>
          </a:xfrm>
          <a:prstGeom prst="rect">
            <a:avLst/>
          </a:prstGeom>
        </p:spPr>
        <p:txBody>
          <a:bodyPr>
            <a:spAutoFit/>
          </a:bodyPr>
          <a:lstStyle/>
          <a:p>
            <a:pPr algn="just" fontAlgn="auto">
              <a:spcBef>
                <a:spcPts val="0"/>
              </a:spcBef>
              <a:spcAft>
                <a:spcPts val="0"/>
              </a:spcAft>
              <a:defRPr/>
            </a:pPr>
            <a:r>
              <a:rPr lang="ru-RU" sz="2400" b="1" u="sng" dirty="0">
                <a:solidFill>
                  <a:schemeClr val="accent3">
                    <a:lumMod val="75000"/>
                  </a:schemeClr>
                </a:solidFill>
                <a:latin typeface="Arial Narrow" pitchFamily="34" charset="0"/>
                <a:ea typeface="Segoe UI" pitchFamily="34" charset="0"/>
                <a:cs typeface="Times New Roman" pitchFamily="18" charset="0"/>
              </a:rPr>
              <a:t>Дискуссия</a:t>
            </a:r>
            <a:r>
              <a:rPr lang="ru-RU" sz="2400" b="1" dirty="0">
                <a:solidFill>
                  <a:schemeClr val="accent3">
                    <a:lumMod val="75000"/>
                  </a:schemeClr>
                </a:solidFill>
                <a:latin typeface="Arial Narrow" pitchFamily="34" charset="0"/>
                <a:ea typeface="Segoe UI" pitchFamily="34" charset="0"/>
                <a:cs typeface="Times New Roman" pitchFamily="18" charset="0"/>
              </a:rPr>
              <a:t> — обмен мнениями по какому-либо вопросу в соответствии с более или менее определёнными правилами процедуры. </a:t>
            </a:r>
          </a:p>
          <a:p>
            <a:pPr algn="just" fontAlgn="auto">
              <a:spcBef>
                <a:spcPts val="0"/>
              </a:spcBef>
              <a:spcAft>
                <a:spcPts val="0"/>
              </a:spcAft>
              <a:defRPr/>
            </a:pPr>
            <a:r>
              <a:rPr lang="ru-RU" sz="2400" b="1" dirty="0">
                <a:solidFill>
                  <a:schemeClr val="accent3">
                    <a:lumMod val="75000"/>
                  </a:schemeClr>
                </a:solidFill>
                <a:latin typeface="Arial Narrow" pitchFamily="34" charset="0"/>
                <a:ea typeface="Segoe UI" pitchFamily="34" charset="0"/>
                <a:cs typeface="Times New Roman" pitchFamily="18" charset="0"/>
              </a:rPr>
              <a:t>К интенсивным технологиям обучения относятся групповые и межгрупповые дискуссии.</a:t>
            </a:r>
          </a:p>
        </p:txBody>
      </p:sp>
      <p:pic>
        <p:nvPicPr>
          <p:cNvPr id="31750" name="Picture 4" descr="C:\Program Files\Microsoft Office\MEDIA\CAGCAT10\j0233018.wmf"/>
          <p:cNvPicPr>
            <a:picLocks noChangeAspect="1" noChangeArrowheads="1"/>
          </p:cNvPicPr>
          <p:nvPr/>
        </p:nvPicPr>
        <p:blipFill>
          <a:blip r:embed="rId2" cstate="print"/>
          <a:srcRect/>
          <a:stretch>
            <a:fillRect/>
          </a:stretch>
        </p:blipFill>
        <p:spPr bwMode="auto">
          <a:xfrm>
            <a:off x="539552" y="3429000"/>
            <a:ext cx="2178621" cy="2303115"/>
          </a:xfrm>
          <a:prstGeom prst="rect">
            <a:avLst/>
          </a:prstGeom>
          <a:noFill/>
          <a:ln w="9525">
            <a:noFill/>
            <a:miter lim="800000"/>
            <a:headEnd/>
            <a:tailEnd/>
          </a:ln>
        </p:spPr>
      </p:pic>
    </p:spTree>
  </p:cSld>
  <p:clrMapOvr>
    <a:masterClrMapping/>
  </p:clrMapOvr>
  <p:transition>
    <p:strips dir="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14688" y="392113"/>
            <a:ext cx="5254625" cy="750887"/>
          </a:xfrm>
        </p:spPr>
        <p:txBody>
          <a:bodyPr/>
          <a:lstStyle/>
          <a:p>
            <a:pPr eaLnBrk="1" fontAlgn="auto" hangingPunct="1">
              <a:spcAft>
                <a:spcPts val="0"/>
              </a:spcAft>
              <a:defRPr/>
            </a:pPr>
            <a:r>
              <a:rPr lang="ru-RU" sz="4000" dirty="0" smtClean="0">
                <a:solidFill>
                  <a:schemeClr val="accent1"/>
                </a:solidFill>
              </a:rPr>
              <a:t>Кейс - стади</a:t>
            </a:r>
          </a:p>
        </p:txBody>
      </p:sp>
      <p:sp>
        <p:nvSpPr>
          <p:cNvPr id="22529" name="Rectangle 1"/>
          <p:cNvSpPr>
            <a:spLocks noChangeArrowheads="1"/>
          </p:cNvSpPr>
          <p:nvPr/>
        </p:nvSpPr>
        <p:spPr bwMode="auto">
          <a:xfrm>
            <a:off x="2643188" y="1000125"/>
            <a:ext cx="6000750" cy="1938338"/>
          </a:xfrm>
          <a:prstGeom prst="rect">
            <a:avLst/>
          </a:prstGeom>
          <a:noFill/>
          <a:ln w="9525">
            <a:noFill/>
            <a:miter lim="800000"/>
            <a:headEnd/>
            <a:tailEnd/>
          </a:ln>
          <a:effectLst/>
        </p:spPr>
        <p:txBody>
          <a:bodyPr anchor="ctr">
            <a:spAutoFit/>
          </a:bodyPr>
          <a:lstStyle/>
          <a:p>
            <a:pPr marL="180000" indent="-457200" algn="just">
              <a:defRPr/>
            </a:pPr>
            <a:r>
              <a:rPr lang="ru-RU" sz="2400" b="1" dirty="0">
                <a:solidFill>
                  <a:schemeClr val="accent3">
                    <a:lumMod val="75000"/>
                  </a:schemeClr>
                </a:solidFill>
                <a:latin typeface="Arial Narrow" pitchFamily="34" charset="0"/>
                <a:ea typeface="Segoe UI" pitchFamily="34" charset="0"/>
                <a:cs typeface="Times New Roman" pitchFamily="18" charset="0"/>
              </a:rPr>
              <a:t>Этот метод отличается большим объемом материала, так как помимо описания случая предоставляется и весь объем информации, которым могут пользоваться ученики. </a:t>
            </a:r>
          </a:p>
        </p:txBody>
      </p:sp>
      <p:sp>
        <p:nvSpPr>
          <p:cNvPr id="9" name="Прямоугольник 8"/>
          <p:cNvSpPr/>
          <p:nvPr/>
        </p:nvSpPr>
        <p:spPr>
          <a:xfrm>
            <a:off x="500063" y="2786063"/>
            <a:ext cx="8072437" cy="830262"/>
          </a:xfrm>
          <a:prstGeom prst="rect">
            <a:avLst/>
          </a:prstGeom>
        </p:spPr>
        <p:txBody>
          <a:bodyPr>
            <a:spAutoFit/>
          </a:bodyPr>
          <a:lstStyle/>
          <a:p>
            <a:pPr marL="180000" indent="-457200" algn="just" fontAlgn="auto">
              <a:spcBef>
                <a:spcPts val="0"/>
              </a:spcBef>
              <a:spcAft>
                <a:spcPts val="0"/>
              </a:spcAft>
              <a:defRPr/>
            </a:pPr>
            <a:r>
              <a:rPr lang="ru-RU" sz="2400" b="1" dirty="0">
                <a:solidFill>
                  <a:schemeClr val="accent3">
                    <a:lumMod val="75000"/>
                  </a:schemeClr>
                </a:solidFill>
                <a:latin typeface="Arial Narrow" pitchFamily="34" charset="0"/>
                <a:ea typeface="Segoe UI" pitchFamily="34" charset="0"/>
                <a:cs typeface="Times New Roman" pitchFamily="18" charset="0"/>
              </a:rPr>
              <a:t>Основной упор в работе над случаем делается на анализ и синтез проблемы и на принятие решений.</a:t>
            </a:r>
          </a:p>
        </p:txBody>
      </p:sp>
      <p:pic>
        <p:nvPicPr>
          <p:cNvPr id="32772" name="Рисунок 9" descr="Books.jpg"/>
          <p:cNvPicPr>
            <a:picLocks noChangeAspect="1"/>
          </p:cNvPicPr>
          <p:nvPr/>
        </p:nvPicPr>
        <p:blipFill>
          <a:blip r:embed="rId2" cstate="print"/>
          <a:srcRect/>
          <a:stretch>
            <a:fillRect/>
          </a:stretch>
        </p:blipFill>
        <p:spPr bwMode="auto">
          <a:xfrm>
            <a:off x="357188" y="428625"/>
            <a:ext cx="2286000" cy="2336800"/>
          </a:xfrm>
          <a:prstGeom prst="rect">
            <a:avLst/>
          </a:prstGeom>
          <a:noFill/>
          <a:ln w="9525">
            <a:noFill/>
            <a:miter lim="800000"/>
            <a:headEnd/>
            <a:tailEnd/>
          </a:ln>
        </p:spPr>
      </p:pic>
      <p:sp>
        <p:nvSpPr>
          <p:cNvPr id="11" name="Прямоугольник 10"/>
          <p:cNvSpPr/>
          <p:nvPr/>
        </p:nvSpPr>
        <p:spPr>
          <a:xfrm>
            <a:off x="428625" y="3571875"/>
            <a:ext cx="8215313" cy="1938338"/>
          </a:xfrm>
          <a:prstGeom prst="rect">
            <a:avLst/>
          </a:prstGeom>
        </p:spPr>
        <p:txBody>
          <a:bodyPr>
            <a:spAutoFit/>
          </a:bodyPr>
          <a:lstStyle/>
          <a:p>
            <a:pPr marL="180000" indent="-457200" algn="just" fontAlgn="auto">
              <a:spcBef>
                <a:spcPts val="0"/>
              </a:spcBef>
              <a:spcAft>
                <a:spcPts val="0"/>
              </a:spcAft>
              <a:defRPr/>
            </a:pPr>
            <a:r>
              <a:rPr lang="ru-RU" sz="2400" b="1" u="sng" dirty="0">
                <a:solidFill>
                  <a:schemeClr val="accent3">
                    <a:lumMod val="75000"/>
                  </a:schemeClr>
                </a:solidFill>
                <a:effectLst>
                  <a:outerShdw blurRad="38100" dist="38100" dir="2700000" algn="tl">
                    <a:srgbClr val="000000">
                      <a:alpha val="43137"/>
                    </a:srgbClr>
                  </a:outerShdw>
                </a:effectLst>
                <a:latin typeface="Arial Narrow" pitchFamily="34" charset="0"/>
                <a:ea typeface="Segoe UI" pitchFamily="34" charset="0"/>
                <a:cs typeface="Times New Roman" pitchFamily="18" charset="0"/>
              </a:rPr>
              <a:t>Цель метода кейс-стади</a:t>
            </a:r>
            <a:r>
              <a:rPr lang="ru-RU" sz="2400" b="1" dirty="0">
                <a:solidFill>
                  <a:schemeClr val="accent3">
                    <a:lumMod val="75000"/>
                  </a:schemeClr>
                </a:solidFill>
                <a:latin typeface="Arial Narrow" pitchFamily="34" charset="0"/>
                <a:ea typeface="Segoe UI" pitchFamily="34" charset="0"/>
                <a:cs typeface="Times New Roman" pitchFamily="18" charset="0"/>
              </a:rPr>
              <a:t> – совместными усилиями группы учащихся проанализировать представленную ситуацию, разработать варианты проблем, найти их практическое решение, закончить оценкой предложенных алгоритмов и выбором лучшего из них.</a:t>
            </a:r>
          </a:p>
        </p:txBody>
      </p:sp>
    </p:spTree>
  </p:cSld>
  <p:clrMapOvr>
    <a:masterClrMapping/>
  </p:clrMapOvr>
  <p:transition>
    <p:strips dir="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71563" y="428625"/>
            <a:ext cx="7540625" cy="750888"/>
          </a:xfrm>
        </p:spPr>
        <p:txBody>
          <a:bodyPr/>
          <a:lstStyle/>
          <a:p>
            <a:pPr eaLnBrk="1" hangingPunct="1">
              <a:defRPr/>
            </a:pPr>
            <a:r>
              <a:rPr lang="ru-RU" sz="4000" dirty="0" smtClean="0">
                <a:solidFill>
                  <a:schemeClr val="accent1"/>
                </a:solidFill>
              </a:rPr>
              <a:t>Особенности:</a:t>
            </a:r>
          </a:p>
        </p:txBody>
      </p:sp>
      <p:sp>
        <p:nvSpPr>
          <p:cNvPr id="3" name="TextBox 2"/>
          <p:cNvSpPr txBox="1"/>
          <p:nvPr/>
        </p:nvSpPr>
        <p:spPr>
          <a:xfrm>
            <a:off x="428625" y="1500188"/>
            <a:ext cx="5214938" cy="3786187"/>
          </a:xfrm>
          <a:prstGeom prst="rect">
            <a:avLst/>
          </a:prstGeom>
          <a:noFill/>
        </p:spPr>
        <p:txBody>
          <a:bodyPr>
            <a:spAutoFit/>
          </a:bodyPr>
          <a:lstStyle/>
          <a:p>
            <a:pPr marL="180000" indent="-457200" algn="just">
              <a:buFont typeface="+mj-lt"/>
              <a:buAutoNum type="arabicPeriod"/>
              <a:defRPr/>
            </a:pPr>
            <a:r>
              <a:rPr lang="ru-RU" sz="2400" b="1" dirty="0">
                <a:solidFill>
                  <a:schemeClr val="accent3">
                    <a:lumMod val="75000"/>
                  </a:schemeClr>
                </a:solidFill>
                <a:latin typeface="Arial Narrow" pitchFamily="34" charset="0"/>
                <a:ea typeface="Segoe UI" pitchFamily="34" charset="0"/>
                <a:cs typeface="Times New Roman" pitchFamily="18" charset="0"/>
              </a:rPr>
              <a:t>Обязательная исследовательская стадия процесса</a:t>
            </a:r>
          </a:p>
          <a:p>
            <a:pPr marL="180000" indent="-457200" algn="just">
              <a:buFont typeface="+mj-lt"/>
              <a:buAutoNum type="arabicPeriod"/>
              <a:defRPr/>
            </a:pPr>
            <a:r>
              <a:rPr lang="ru-RU" sz="2400" b="1" dirty="0">
                <a:solidFill>
                  <a:schemeClr val="accent3">
                    <a:lumMod val="75000"/>
                  </a:schemeClr>
                </a:solidFill>
                <a:latin typeface="Arial Narrow" pitchFamily="34" charset="0"/>
                <a:ea typeface="Segoe UI" pitchFamily="34" charset="0"/>
                <a:cs typeface="Times New Roman" pitchFamily="18" charset="0"/>
              </a:rPr>
              <a:t> Коллективное обучение или работа в группе</a:t>
            </a:r>
          </a:p>
          <a:p>
            <a:pPr marL="180000" indent="-457200" algn="just">
              <a:buFont typeface="+mj-lt"/>
              <a:buAutoNum type="arabicPeriod"/>
              <a:defRPr/>
            </a:pPr>
            <a:r>
              <a:rPr lang="ru-RU" sz="2400" b="1" dirty="0">
                <a:solidFill>
                  <a:schemeClr val="accent3">
                    <a:lumMod val="75000"/>
                  </a:schemeClr>
                </a:solidFill>
                <a:latin typeface="Arial Narrow" pitchFamily="34" charset="0"/>
                <a:ea typeface="Segoe UI" pitchFamily="34" charset="0"/>
                <a:cs typeface="Times New Roman" pitchFamily="18" charset="0"/>
              </a:rPr>
              <a:t>Интеграция индивидуального, группового и коллективного обучения</a:t>
            </a:r>
          </a:p>
          <a:p>
            <a:pPr marL="180000" indent="-457200" algn="just">
              <a:buFont typeface="+mj-lt"/>
              <a:buAutoNum type="arabicPeriod"/>
              <a:defRPr/>
            </a:pPr>
            <a:r>
              <a:rPr lang="ru-RU" sz="2400" b="1" dirty="0">
                <a:solidFill>
                  <a:schemeClr val="accent3">
                    <a:lumMod val="75000"/>
                  </a:schemeClr>
                </a:solidFill>
                <a:latin typeface="Arial Narrow" pitchFamily="34" charset="0"/>
                <a:ea typeface="Segoe UI" pitchFamily="34" charset="0"/>
                <a:cs typeface="Times New Roman" pitchFamily="18" charset="0"/>
              </a:rPr>
              <a:t>Специфическая разновидность проектной технологии</a:t>
            </a:r>
          </a:p>
          <a:p>
            <a:pPr marL="180000" indent="-457200" algn="just">
              <a:buFont typeface="+mj-lt"/>
              <a:buAutoNum type="arabicPeriod"/>
              <a:defRPr/>
            </a:pPr>
            <a:r>
              <a:rPr lang="ru-RU" sz="2400" b="1" dirty="0">
                <a:solidFill>
                  <a:schemeClr val="accent3">
                    <a:lumMod val="75000"/>
                  </a:schemeClr>
                </a:solidFill>
                <a:latin typeface="Arial Narrow" pitchFamily="34" charset="0"/>
                <a:ea typeface="Segoe UI" pitchFamily="34" charset="0"/>
                <a:cs typeface="Times New Roman" pitchFamily="18" charset="0"/>
              </a:rPr>
              <a:t>Стимулирование деятельности учащихся для  достижения успеха</a:t>
            </a:r>
          </a:p>
        </p:txBody>
      </p:sp>
      <p:pic>
        <p:nvPicPr>
          <p:cNvPr id="33795" name="Рисунок 4" descr="brteach1.jpg"/>
          <p:cNvPicPr>
            <a:picLocks noChangeAspect="1"/>
          </p:cNvPicPr>
          <p:nvPr/>
        </p:nvPicPr>
        <p:blipFill>
          <a:blip r:embed="rId2" cstate="print"/>
          <a:srcRect/>
          <a:stretch>
            <a:fillRect/>
          </a:stretch>
        </p:blipFill>
        <p:spPr bwMode="auto">
          <a:xfrm>
            <a:off x="5643563" y="3357563"/>
            <a:ext cx="3214687" cy="2808287"/>
          </a:xfrm>
          <a:prstGeom prst="rect">
            <a:avLst/>
          </a:prstGeom>
          <a:noFill/>
          <a:ln w="9525">
            <a:noFill/>
            <a:miter lim="800000"/>
            <a:headEnd/>
            <a:tailEnd/>
          </a:ln>
        </p:spPr>
      </p:pic>
      <p:pic>
        <p:nvPicPr>
          <p:cNvPr id="33796" name="Рисунок 5" descr="2.JPG"/>
          <p:cNvPicPr>
            <a:picLocks noChangeAspect="1"/>
          </p:cNvPicPr>
          <p:nvPr/>
        </p:nvPicPr>
        <p:blipFill>
          <a:blip r:embed="rId3" cstate="print"/>
          <a:srcRect/>
          <a:stretch>
            <a:fillRect/>
          </a:stretch>
        </p:blipFill>
        <p:spPr bwMode="auto">
          <a:xfrm>
            <a:off x="5643563" y="1071563"/>
            <a:ext cx="3214687" cy="2303462"/>
          </a:xfrm>
          <a:prstGeom prst="rect">
            <a:avLst/>
          </a:prstGeom>
          <a:noFill/>
          <a:ln w="9525">
            <a:noFill/>
            <a:miter lim="800000"/>
            <a:headEnd/>
            <a:tailEnd/>
          </a:ln>
        </p:spPr>
      </p:pic>
    </p:spTree>
  </p:cSld>
  <p:clrMapOvr>
    <a:masterClrMapping/>
  </p:clrMapOvr>
  <p:transition>
    <p:strips dir="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63" y="285750"/>
            <a:ext cx="8183562" cy="608013"/>
          </a:xfrm>
        </p:spPr>
        <p:txBody>
          <a:bodyPr/>
          <a:lstStyle/>
          <a:p>
            <a:pPr eaLnBrk="1" fontAlgn="auto" hangingPunct="1">
              <a:spcAft>
                <a:spcPts val="0"/>
              </a:spcAft>
              <a:defRPr/>
            </a:pPr>
            <a:r>
              <a:rPr lang="ru-RU" sz="3200" dirty="0" smtClean="0">
                <a:solidFill>
                  <a:schemeClr val="accent1"/>
                </a:solidFill>
              </a:rPr>
              <a:t>Использование кейс – стади…</a:t>
            </a:r>
          </a:p>
        </p:txBody>
      </p:sp>
      <p:sp>
        <p:nvSpPr>
          <p:cNvPr id="3" name="Прямоугольник 2"/>
          <p:cNvSpPr/>
          <p:nvPr/>
        </p:nvSpPr>
        <p:spPr>
          <a:xfrm>
            <a:off x="500063" y="785813"/>
            <a:ext cx="8143875" cy="5632450"/>
          </a:xfrm>
          <a:prstGeom prst="rect">
            <a:avLst/>
          </a:prstGeom>
        </p:spPr>
        <p:txBody>
          <a:bodyPr>
            <a:spAutoFit/>
          </a:bodyPr>
          <a:lstStyle/>
          <a:p>
            <a:pPr marL="180000" indent="-457200" algn="just" fontAlgn="auto">
              <a:spcBef>
                <a:spcPts val="0"/>
              </a:spcBef>
              <a:spcAft>
                <a:spcPts val="0"/>
              </a:spcAft>
              <a:buFont typeface="Arial" pitchFamily="34" charset="0"/>
              <a:buChar char="•"/>
              <a:defRPr/>
            </a:pPr>
            <a:r>
              <a:rPr lang="ru-RU" sz="2400" b="1" dirty="0">
                <a:solidFill>
                  <a:schemeClr val="accent3">
                    <a:lumMod val="75000"/>
                  </a:schemeClr>
                </a:solidFill>
                <a:latin typeface="Arial Narrow" pitchFamily="34" charset="0"/>
                <a:ea typeface="Segoe UI" pitchFamily="34" charset="0"/>
                <a:cs typeface="Times New Roman" pitchFamily="18" charset="0"/>
              </a:rPr>
              <a:t>позволяет приобретать новые знания и навыки практической работы;</a:t>
            </a:r>
          </a:p>
          <a:p>
            <a:pPr marL="180000" indent="-457200" algn="just" fontAlgn="auto">
              <a:spcBef>
                <a:spcPts val="0"/>
              </a:spcBef>
              <a:spcAft>
                <a:spcPts val="0"/>
              </a:spcAft>
              <a:buFont typeface="Arial" pitchFamily="34" charset="0"/>
              <a:buChar char="•"/>
              <a:defRPr/>
            </a:pPr>
            <a:r>
              <a:rPr lang="ru-RU" sz="2400" b="1" dirty="0">
                <a:solidFill>
                  <a:schemeClr val="accent3">
                    <a:lumMod val="75000"/>
                  </a:schemeClr>
                </a:solidFill>
                <a:latin typeface="Arial Narrow" pitchFamily="34" charset="0"/>
                <a:ea typeface="Segoe UI" pitchFamily="34" charset="0"/>
                <a:cs typeface="Times New Roman" pitchFamily="18" charset="0"/>
              </a:rPr>
              <a:t>помогает получить знания по тем дисциплинам, где нет однозначного ответа на поставленный вопрос, а есть несколько ответов, которые могут соперничать по степени истинности;</a:t>
            </a:r>
          </a:p>
          <a:p>
            <a:pPr marL="180000" indent="-457200" algn="just" fontAlgn="auto">
              <a:spcBef>
                <a:spcPts val="0"/>
              </a:spcBef>
              <a:spcAft>
                <a:spcPts val="0"/>
              </a:spcAft>
              <a:buFont typeface="Arial" pitchFamily="34" charset="0"/>
              <a:buChar char="•"/>
              <a:defRPr/>
            </a:pPr>
            <a:r>
              <a:rPr lang="ru-RU" sz="2400" b="1" dirty="0">
                <a:solidFill>
                  <a:schemeClr val="accent3">
                    <a:lumMod val="75000"/>
                  </a:schemeClr>
                </a:solidFill>
                <a:latin typeface="Arial Narrow" pitchFamily="34" charset="0"/>
                <a:ea typeface="Segoe UI" pitchFamily="34" charset="0"/>
                <a:cs typeface="Times New Roman" pitchFamily="18" charset="0"/>
              </a:rPr>
              <a:t>принципиально отличается от  традиционных методик: школьник равноправен с другими учениками и преподавателем в процессе обсуждения проблемы и поиска истины;</a:t>
            </a:r>
          </a:p>
          <a:p>
            <a:pPr marL="180000" indent="-457200" algn="just" fontAlgn="auto">
              <a:spcBef>
                <a:spcPts val="0"/>
              </a:spcBef>
              <a:spcAft>
                <a:spcPts val="0"/>
              </a:spcAft>
              <a:buFont typeface="Arial" pitchFamily="34" charset="0"/>
              <a:buChar char="•"/>
              <a:defRPr/>
            </a:pPr>
            <a:r>
              <a:rPr lang="ru-RU" sz="2400" b="1" dirty="0">
                <a:solidFill>
                  <a:schemeClr val="accent3">
                    <a:lumMod val="75000"/>
                  </a:schemeClr>
                </a:solidFill>
                <a:latin typeface="Arial Narrow" pitchFamily="34" charset="0"/>
                <a:ea typeface="Segoe UI" pitchFamily="34" charset="0"/>
                <a:cs typeface="Times New Roman" pitchFamily="18" charset="0"/>
              </a:rPr>
              <a:t>преодолевает классический дефект обучения, связанный с «сухостью», не эмоциональностью изложения материала: эмоций, творческой конкуренции и даже борьбы в этом методе так много, что хорошо организованное обсуждение кейса может напоминать театральный спектакль.</a:t>
            </a:r>
          </a:p>
        </p:txBody>
      </p:sp>
    </p:spTree>
  </p:cSld>
  <p:clrMapOvr>
    <a:masterClrMapping/>
  </p:clrMapOvr>
  <p:transition>
    <p:strips dir="r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625" y="357188"/>
            <a:ext cx="8183563" cy="679450"/>
          </a:xfrm>
        </p:spPr>
        <p:txBody>
          <a:bodyPr/>
          <a:lstStyle/>
          <a:p>
            <a:pPr eaLnBrk="1" fontAlgn="auto" hangingPunct="1">
              <a:spcAft>
                <a:spcPts val="0"/>
              </a:spcAft>
              <a:defRPr/>
            </a:pPr>
            <a:r>
              <a:rPr lang="ru-RU" dirty="0" smtClean="0">
                <a:solidFill>
                  <a:schemeClr val="accent1"/>
                </a:solidFill>
              </a:rPr>
              <a:t>Работа ученика с кейсом</a:t>
            </a:r>
          </a:p>
        </p:txBody>
      </p:sp>
      <p:sp>
        <p:nvSpPr>
          <p:cNvPr id="4" name="Прямоугольник 3"/>
          <p:cNvSpPr/>
          <p:nvPr/>
        </p:nvSpPr>
        <p:spPr>
          <a:xfrm>
            <a:off x="2857500" y="1000125"/>
            <a:ext cx="5857875" cy="5632450"/>
          </a:xfrm>
          <a:prstGeom prst="rect">
            <a:avLst/>
          </a:prstGeom>
        </p:spPr>
        <p:txBody>
          <a:bodyPr>
            <a:spAutoFit/>
          </a:bodyPr>
          <a:lstStyle/>
          <a:p>
            <a:pPr marL="237150" indent="-514350">
              <a:defRPr/>
            </a:pPr>
            <a:r>
              <a:rPr lang="en-US" sz="2400" b="1" dirty="0">
                <a:solidFill>
                  <a:schemeClr val="accent3">
                    <a:lumMod val="75000"/>
                  </a:schemeClr>
                </a:solidFill>
                <a:latin typeface="Arial Narrow" pitchFamily="34" charset="0"/>
                <a:ea typeface="Segoe UI" pitchFamily="34" charset="0"/>
                <a:cs typeface="Times New Roman" pitchFamily="18" charset="0"/>
              </a:rPr>
              <a:t>I</a:t>
            </a:r>
            <a:r>
              <a:rPr lang="ru-RU" sz="2400" b="1" dirty="0">
                <a:solidFill>
                  <a:schemeClr val="accent3">
                    <a:lumMod val="75000"/>
                  </a:schemeClr>
                </a:solidFill>
                <a:latin typeface="Arial Narrow" pitchFamily="34" charset="0"/>
                <a:ea typeface="Segoe UI" pitchFamily="34" charset="0"/>
                <a:cs typeface="Times New Roman" pitchFamily="18" charset="0"/>
              </a:rPr>
              <a:t> этап — знакомство с ситуацией, её особенностями;</a:t>
            </a:r>
          </a:p>
          <a:p>
            <a:pPr marL="237150" indent="-514350">
              <a:defRPr/>
            </a:pPr>
            <a:r>
              <a:rPr lang="en-US" sz="2400" b="1" dirty="0">
                <a:solidFill>
                  <a:schemeClr val="accent3">
                    <a:lumMod val="75000"/>
                  </a:schemeClr>
                </a:solidFill>
                <a:latin typeface="Arial Narrow" pitchFamily="34" charset="0"/>
                <a:ea typeface="Segoe UI" pitchFamily="34" charset="0"/>
                <a:cs typeface="Times New Roman" pitchFamily="18" charset="0"/>
              </a:rPr>
              <a:t>II</a:t>
            </a:r>
            <a:r>
              <a:rPr lang="ru-RU" sz="2400" b="1" dirty="0">
                <a:solidFill>
                  <a:schemeClr val="accent3">
                    <a:lumMod val="75000"/>
                  </a:schemeClr>
                </a:solidFill>
                <a:latin typeface="Arial Narrow" pitchFamily="34" charset="0"/>
                <a:ea typeface="Segoe UI" pitchFamily="34" charset="0"/>
                <a:cs typeface="Times New Roman" pitchFamily="18" charset="0"/>
              </a:rPr>
              <a:t> этап — выделение основной проблемы (проблем), выделение персоналий, которые могут реально воздействовать на ситуацию;</a:t>
            </a:r>
          </a:p>
          <a:p>
            <a:pPr marL="237150" indent="-514350">
              <a:defRPr/>
            </a:pPr>
            <a:r>
              <a:rPr lang="en-US" sz="2400" b="1" dirty="0">
                <a:solidFill>
                  <a:schemeClr val="accent3">
                    <a:lumMod val="75000"/>
                  </a:schemeClr>
                </a:solidFill>
                <a:latin typeface="Arial Narrow" pitchFamily="34" charset="0"/>
                <a:ea typeface="Segoe UI" pitchFamily="34" charset="0"/>
                <a:cs typeface="Times New Roman" pitchFamily="18" charset="0"/>
              </a:rPr>
              <a:t>III</a:t>
            </a:r>
            <a:r>
              <a:rPr lang="ru-RU" sz="2400" b="1" dirty="0">
                <a:solidFill>
                  <a:schemeClr val="accent3">
                    <a:lumMod val="75000"/>
                  </a:schemeClr>
                </a:solidFill>
                <a:latin typeface="Arial Narrow" pitchFamily="34" charset="0"/>
                <a:ea typeface="Segoe UI" pitchFamily="34" charset="0"/>
                <a:cs typeface="Times New Roman" pitchFamily="18" charset="0"/>
              </a:rPr>
              <a:t> этап — предложение концепций или тем для «мозгового штурма»;</a:t>
            </a:r>
          </a:p>
          <a:p>
            <a:pPr marL="237150" indent="-514350">
              <a:defRPr/>
            </a:pPr>
            <a:r>
              <a:rPr lang="en-US" sz="2400" b="1" dirty="0">
                <a:solidFill>
                  <a:schemeClr val="accent3">
                    <a:lumMod val="75000"/>
                  </a:schemeClr>
                </a:solidFill>
                <a:latin typeface="Arial Narrow" pitchFamily="34" charset="0"/>
                <a:ea typeface="Segoe UI" pitchFamily="34" charset="0"/>
                <a:cs typeface="Times New Roman" pitchFamily="18" charset="0"/>
              </a:rPr>
              <a:t>IV</a:t>
            </a:r>
            <a:r>
              <a:rPr lang="ru-RU" sz="2400" b="1" dirty="0">
                <a:solidFill>
                  <a:schemeClr val="accent3">
                    <a:lumMod val="75000"/>
                  </a:schemeClr>
                </a:solidFill>
                <a:latin typeface="Arial Narrow" pitchFamily="34" charset="0"/>
                <a:ea typeface="Segoe UI" pitchFamily="34" charset="0"/>
                <a:cs typeface="Times New Roman" pitchFamily="18" charset="0"/>
              </a:rPr>
              <a:t> этап — анализ последствий принятия того или иного решения;</a:t>
            </a:r>
          </a:p>
          <a:p>
            <a:pPr marL="237150" indent="-514350">
              <a:defRPr/>
            </a:pPr>
            <a:r>
              <a:rPr lang="en-US" sz="2400" b="1" dirty="0">
                <a:solidFill>
                  <a:schemeClr val="accent3">
                    <a:lumMod val="75000"/>
                  </a:schemeClr>
                </a:solidFill>
                <a:latin typeface="Arial Narrow" pitchFamily="34" charset="0"/>
                <a:ea typeface="Segoe UI" pitchFamily="34" charset="0"/>
                <a:cs typeface="Times New Roman" pitchFamily="18" charset="0"/>
              </a:rPr>
              <a:t>V</a:t>
            </a:r>
            <a:r>
              <a:rPr lang="ru-RU" sz="2400" b="1" dirty="0">
                <a:solidFill>
                  <a:schemeClr val="accent3">
                    <a:lumMod val="75000"/>
                  </a:schemeClr>
                </a:solidFill>
                <a:latin typeface="Arial Narrow" pitchFamily="34" charset="0"/>
                <a:ea typeface="Segoe UI" pitchFamily="34" charset="0"/>
                <a:cs typeface="Times New Roman" pitchFamily="18" charset="0"/>
              </a:rPr>
              <a:t> этап — решение кейса — предложение одного или нескольких вариантов последовательности действий, указание на важные проблемы, механизмы их предотвращения и решения.</a:t>
            </a:r>
          </a:p>
        </p:txBody>
      </p:sp>
      <p:pic>
        <p:nvPicPr>
          <p:cNvPr id="35843" name="Рисунок 6" descr="mg_090416_urok.preview.jpg"/>
          <p:cNvPicPr>
            <a:picLocks noChangeAspect="1"/>
          </p:cNvPicPr>
          <p:nvPr/>
        </p:nvPicPr>
        <p:blipFill>
          <a:blip r:embed="rId2" cstate="print"/>
          <a:srcRect/>
          <a:stretch>
            <a:fillRect/>
          </a:stretch>
        </p:blipFill>
        <p:spPr bwMode="auto">
          <a:xfrm>
            <a:off x="428625" y="1143000"/>
            <a:ext cx="2416175" cy="1857375"/>
          </a:xfrm>
          <a:prstGeom prst="rect">
            <a:avLst/>
          </a:prstGeom>
          <a:noFill/>
          <a:ln w="9525">
            <a:noFill/>
            <a:miter lim="800000"/>
            <a:headEnd/>
            <a:tailEnd/>
          </a:ln>
        </p:spPr>
      </p:pic>
      <p:pic>
        <p:nvPicPr>
          <p:cNvPr id="35844" name="Рисунок 7" descr="pi_470_18_00_36.JPG"/>
          <p:cNvPicPr>
            <a:picLocks noChangeAspect="1"/>
          </p:cNvPicPr>
          <p:nvPr/>
        </p:nvPicPr>
        <p:blipFill>
          <a:blip r:embed="rId3" cstate="print"/>
          <a:srcRect/>
          <a:stretch>
            <a:fillRect/>
          </a:stretch>
        </p:blipFill>
        <p:spPr bwMode="auto">
          <a:xfrm>
            <a:off x="428625" y="2928938"/>
            <a:ext cx="2428875" cy="1639887"/>
          </a:xfrm>
          <a:prstGeom prst="rect">
            <a:avLst/>
          </a:prstGeom>
          <a:noFill/>
          <a:ln w="9525">
            <a:noFill/>
            <a:miter lim="800000"/>
            <a:headEnd/>
            <a:tailEnd/>
          </a:ln>
        </p:spPr>
      </p:pic>
      <p:pic>
        <p:nvPicPr>
          <p:cNvPr id="35845" name="Рисунок 6" descr="4440377.jpg"/>
          <p:cNvPicPr>
            <a:picLocks noChangeAspect="1"/>
          </p:cNvPicPr>
          <p:nvPr/>
        </p:nvPicPr>
        <p:blipFill>
          <a:blip r:embed="rId4" cstate="print"/>
          <a:srcRect/>
          <a:stretch>
            <a:fillRect/>
          </a:stretch>
        </p:blipFill>
        <p:spPr bwMode="auto">
          <a:xfrm>
            <a:off x="428625" y="4525963"/>
            <a:ext cx="2428875" cy="1812925"/>
          </a:xfrm>
          <a:prstGeom prst="rect">
            <a:avLst/>
          </a:prstGeom>
          <a:noFill/>
          <a:ln w="9525">
            <a:noFill/>
            <a:miter lim="800000"/>
            <a:headEnd/>
            <a:tailEnd/>
          </a:ln>
        </p:spPr>
      </p:pic>
    </p:spTree>
  </p:cSld>
  <p:clrMapOvr>
    <a:masterClrMapping/>
  </p:clrMapOvr>
  <p:transition>
    <p:strips dir="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625" y="306388"/>
            <a:ext cx="8501063" cy="1050925"/>
          </a:xfrm>
        </p:spPr>
        <p:txBody>
          <a:bodyPr>
            <a:noAutofit/>
          </a:bodyPr>
          <a:lstStyle/>
          <a:p>
            <a:pPr algn="ctr" eaLnBrk="1" hangingPunct="1">
              <a:defRPr/>
            </a:pPr>
            <a:r>
              <a:rPr lang="ru-RU" sz="3200" dirty="0" smtClean="0">
                <a:solidFill>
                  <a:schemeClr val="accent1"/>
                </a:solidFill>
              </a:rPr>
              <a:t>Действия учителя </a:t>
            </a:r>
            <a:br>
              <a:rPr lang="ru-RU" sz="3200" dirty="0" smtClean="0">
                <a:solidFill>
                  <a:schemeClr val="accent1"/>
                </a:solidFill>
              </a:rPr>
            </a:br>
            <a:r>
              <a:rPr lang="ru-RU" sz="3200" dirty="0" smtClean="0">
                <a:solidFill>
                  <a:schemeClr val="accent1"/>
                </a:solidFill>
              </a:rPr>
              <a:t>в кейс - технологии</a:t>
            </a:r>
          </a:p>
        </p:txBody>
      </p:sp>
      <p:sp>
        <p:nvSpPr>
          <p:cNvPr id="3" name="TextBox 2"/>
          <p:cNvSpPr txBox="1"/>
          <p:nvPr/>
        </p:nvSpPr>
        <p:spPr>
          <a:xfrm>
            <a:off x="500063" y="1404938"/>
            <a:ext cx="8215312" cy="4524375"/>
          </a:xfrm>
          <a:prstGeom prst="rect">
            <a:avLst/>
          </a:prstGeom>
          <a:noFill/>
        </p:spPr>
        <p:txBody>
          <a:bodyPr>
            <a:spAutoFit/>
          </a:bodyPr>
          <a:lstStyle/>
          <a:p>
            <a:pPr>
              <a:buFont typeface="Wingdings" pitchFamily="2" charset="2"/>
              <a:buChar char="v"/>
              <a:defRPr/>
            </a:pPr>
            <a:r>
              <a:rPr lang="ru-RU" sz="2400" b="1" dirty="0">
                <a:solidFill>
                  <a:schemeClr val="accent3">
                    <a:lumMod val="50000"/>
                  </a:schemeClr>
                </a:solidFill>
                <a:latin typeface="Arial Narrow" pitchFamily="34" charset="0"/>
              </a:rPr>
              <a:t>  </a:t>
            </a:r>
            <a:r>
              <a:rPr lang="ru-RU" sz="2400" b="1" i="1" dirty="0">
                <a:solidFill>
                  <a:schemeClr val="accent3">
                    <a:lumMod val="50000"/>
                  </a:schemeClr>
                </a:solidFill>
                <a:latin typeface="Arial Narrow" pitchFamily="34" charset="0"/>
              </a:rPr>
              <a:t>создание кейса или использование уже имеющегося;</a:t>
            </a:r>
          </a:p>
          <a:p>
            <a:pPr>
              <a:buFont typeface="Wingdings" pitchFamily="2" charset="2"/>
              <a:buChar char="v"/>
              <a:defRPr/>
            </a:pPr>
            <a:r>
              <a:rPr lang="ru-RU" sz="2400" b="1" i="1" dirty="0">
                <a:solidFill>
                  <a:schemeClr val="accent3">
                    <a:lumMod val="50000"/>
                  </a:schemeClr>
                </a:solidFill>
                <a:latin typeface="Arial Narrow" pitchFamily="34" charset="0"/>
              </a:rPr>
              <a:t>  распределение учеников по малым группам (4-6 человек);</a:t>
            </a:r>
          </a:p>
          <a:p>
            <a:pPr>
              <a:buFont typeface="Wingdings" pitchFamily="2" charset="2"/>
              <a:buChar char="v"/>
              <a:defRPr/>
            </a:pPr>
            <a:r>
              <a:rPr lang="ru-RU" sz="2400" b="1" i="1" dirty="0">
                <a:solidFill>
                  <a:schemeClr val="accent3">
                    <a:lumMod val="50000"/>
                  </a:schemeClr>
                </a:solidFill>
                <a:latin typeface="Arial Narrow" pitchFamily="34" charset="0"/>
              </a:rPr>
              <a:t>  знакомство учащихся с ситуацией, системой оценивания решений проблемы, сроками выполнения заданий;</a:t>
            </a:r>
          </a:p>
          <a:p>
            <a:pPr fontAlgn="auto">
              <a:spcAft>
                <a:spcPts val="0"/>
              </a:spcAft>
              <a:buFont typeface="Wingdings" pitchFamily="2" charset="2"/>
              <a:buChar char="v"/>
              <a:defRPr/>
            </a:pPr>
            <a:r>
              <a:rPr lang="ru-RU" sz="2400" b="1" i="1" dirty="0">
                <a:solidFill>
                  <a:schemeClr val="accent3">
                    <a:lumMod val="50000"/>
                  </a:schemeClr>
                </a:solidFill>
                <a:latin typeface="Arial Narrow" pitchFamily="34" charset="0"/>
              </a:rPr>
              <a:t>  организация работы учащихся в малых группах, определение докладчиков;</a:t>
            </a:r>
          </a:p>
          <a:p>
            <a:pPr fontAlgn="auto">
              <a:spcAft>
                <a:spcPts val="0"/>
              </a:spcAft>
              <a:buFont typeface="Wingdings" pitchFamily="2" charset="2"/>
              <a:buChar char="v"/>
              <a:defRPr/>
            </a:pPr>
            <a:r>
              <a:rPr lang="ru-RU" sz="2400" b="1" i="1" dirty="0">
                <a:solidFill>
                  <a:schemeClr val="accent3">
                    <a:lumMod val="50000"/>
                  </a:schemeClr>
                </a:solidFill>
                <a:latin typeface="Arial Narrow" pitchFamily="34" charset="0"/>
              </a:rPr>
              <a:t>  работа с кейсом;</a:t>
            </a:r>
          </a:p>
          <a:p>
            <a:pPr fontAlgn="auto">
              <a:spcAft>
                <a:spcPts val="0"/>
              </a:spcAft>
              <a:buFont typeface="Wingdings" pitchFamily="2" charset="2"/>
              <a:buChar char="v"/>
              <a:defRPr/>
            </a:pPr>
            <a:r>
              <a:rPr lang="ru-RU" sz="2400" b="1" i="1" dirty="0">
                <a:solidFill>
                  <a:schemeClr val="accent3">
                    <a:lumMod val="50000"/>
                  </a:schemeClr>
                </a:solidFill>
                <a:latin typeface="Arial Narrow" pitchFamily="34" charset="0"/>
              </a:rPr>
              <a:t>  организация презентации решений в малых группах;</a:t>
            </a:r>
          </a:p>
          <a:p>
            <a:pPr fontAlgn="auto">
              <a:spcAft>
                <a:spcPts val="0"/>
              </a:spcAft>
              <a:buFont typeface="Wingdings" pitchFamily="2" charset="2"/>
              <a:buChar char="v"/>
              <a:defRPr/>
            </a:pPr>
            <a:r>
              <a:rPr lang="ru-RU" sz="2400" b="1" i="1" dirty="0">
                <a:solidFill>
                  <a:schemeClr val="accent3">
                    <a:lumMod val="50000"/>
                  </a:schemeClr>
                </a:solidFill>
                <a:latin typeface="Arial Narrow" pitchFamily="34" charset="0"/>
              </a:rPr>
              <a:t>  организация общей дискуссии; </a:t>
            </a:r>
          </a:p>
          <a:p>
            <a:pPr fontAlgn="auto">
              <a:spcAft>
                <a:spcPts val="0"/>
              </a:spcAft>
              <a:buFont typeface="Wingdings" pitchFamily="2" charset="2"/>
              <a:buChar char="v"/>
              <a:defRPr/>
            </a:pPr>
            <a:r>
              <a:rPr lang="ru-RU" sz="2400" b="1" i="1" dirty="0">
                <a:solidFill>
                  <a:schemeClr val="accent3">
                    <a:lumMod val="50000"/>
                  </a:schemeClr>
                </a:solidFill>
                <a:latin typeface="Arial Narrow" pitchFamily="34" charset="0"/>
              </a:rPr>
              <a:t>  обобщающее выступление учителя, его анализ ситуации;</a:t>
            </a:r>
          </a:p>
          <a:p>
            <a:pPr fontAlgn="auto">
              <a:spcAft>
                <a:spcPts val="0"/>
              </a:spcAft>
              <a:buFont typeface="Wingdings" pitchFamily="2" charset="2"/>
              <a:buChar char="v"/>
              <a:defRPr/>
            </a:pPr>
            <a:r>
              <a:rPr lang="ru-RU" sz="2400" b="1" i="1" dirty="0">
                <a:solidFill>
                  <a:schemeClr val="accent3">
                    <a:lumMod val="50000"/>
                  </a:schemeClr>
                </a:solidFill>
                <a:latin typeface="Arial Narrow" pitchFamily="34" charset="0"/>
              </a:rPr>
              <a:t>  оценивание учащихся преподавателем.</a:t>
            </a:r>
          </a:p>
        </p:txBody>
      </p:sp>
    </p:spTree>
  </p:cSld>
  <p:clrMapOvr>
    <a:masterClrMapping/>
  </p:clrMapOvr>
  <p:transition>
    <p:strips dir="r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Прямоугольник 2"/>
          <p:cNvSpPr/>
          <p:nvPr/>
        </p:nvSpPr>
        <p:spPr>
          <a:xfrm>
            <a:off x="428625" y="500063"/>
            <a:ext cx="8358188" cy="4894262"/>
          </a:xfrm>
          <a:prstGeom prst="rect">
            <a:avLst/>
          </a:prstGeom>
        </p:spPr>
        <p:txBody>
          <a:bodyPr>
            <a:spAutoFit/>
          </a:bodyPr>
          <a:lstStyle/>
          <a:p>
            <a:pPr algn="ctr">
              <a:defRPr/>
            </a:pPr>
            <a:endParaRPr lang="ru-RU" sz="2400" b="1" i="1" dirty="0">
              <a:solidFill>
                <a:schemeClr val="accent3">
                  <a:lumMod val="50000"/>
                </a:schemeClr>
              </a:solidFill>
            </a:endParaRPr>
          </a:p>
          <a:p>
            <a:pPr algn="ctr">
              <a:defRPr/>
            </a:pPr>
            <a:r>
              <a:rPr lang="ru-RU" sz="2400" b="1" i="1" dirty="0">
                <a:solidFill>
                  <a:schemeClr val="accent3">
                    <a:lumMod val="50000"/>
                  </a:schemeClr>
                </a:solidFill>
              </a:rPr>
              <a:t>Есть 3 возможные стратегии поведения преподавателя (учителя) в ходе работы с кейсом</a:t>
            </a:r>
            <a:r>
              <a:rPr lang="ru-RU" sz="2400" i="1" dirty="0">
                <a:solidFill>
                  <a:schemeClr val="accent3">
                    <a:lumMod val="50000"/>
                  </a:schemeClr>
                </a:solidFill>
              </a:rPr>
              <a:t>:</a:t>
            </a:r>
          </a:p>
          <a:p>
            <a:pPr>
              <a:defRPr/>
            </a:pPr>
            <a:endParaRPr lang="ru-RU" sz="2400" dirty="0">
              <a:solidFill>
                <a:schemeClr val="accent3">
                  <a:lumMod val="50000"/>
                </a:schemeClr>
              </a:solidFill>
            </a:endParaRPr>
          </a:p>
          <a:p>
            <a:pPr marL="342900" indent="-342900">
              <a:buFontTx/>
              <a:buAutoNum type="arabicPeriod"/>
              <a:defRPr/>
            </a:pPr>
            <a:r>
              <a:rPr lang="ru-RU" sz="2400" dirty="0">
                <a:solidFill>
                  <a:schemeClr val="accent3">
                    <a:lumMod val="50000"/>
                  </a:schemeClr>
                </a:solidFill>
              </a:rPr>
              <a:t>Учитель будет давать ключи к разгадке в форме дополнительных вопросов или (дополнительной) информации;</a:t>
            </a:r>
          </a:p>
          <a:p>
            <a:pPr marL="342900" indent="-342900">
              <a:buFontTx/>
              <a:buAutoNum type="arabicPeriod"/>
              <a:defRPr/>
            </a:pPr>
            <a:endParaRPr lang="ru-RU" sz="2400" dirty="0">
              <a:solidFill>
                <a:schemeClr val="accent3">
                  <a:lumMod val="50000"/>
                </a:schemeClr>
              </a:solidFill>
            </a:endParaRPr>
          </a:p>
          <a:p>
            <a:pPr marL="342900" indent="-342900">
              <a:buFontTx/>
              <a:buAutoNum type="arabicPeriod"/>
              <a:defRPr/>
            </a:pPr>
            <a:r>
              <a:rPr lang="ru-RU" sz="2400" dirty="0">
                <a:solidFill>
                  <a:schemeClr val="accent3">
                    <a:lumMod val="50000"/>
                  </a:schemeClr>
                </a:solidFill>
              </a:rPr>
              <a:t>В определенных условиях учитель будет сам давать ответ; </a:t>
            </a:r>
          </a:p>
          <a:p>
            <a:pPr marL="342900" indent="-342900">
              <a:buFontTx/>
              <a:buAutoNum type="arabicPeriod"/>
              <a:defRPr/>
            </a:pPr>
            <a:endParaRPr lang="ru-RU" sz="2400" dirty="0">
              <a:solidFill>
                <a:schemeClr val="accent3">
                  <a:lumMod val="50000"/>
                </a:schemeClr>
              </a:solidFill>
            </a:endParaRPr>
          </a:p>
          <a:p>
            <a:pPr marL="342900" indent="-342900">
              <a:buFontTx/>
              <a:buAutoNum type="arabicPeriod"/>
              <a:defRPr/>
            </a:pPr>
            <a:r>
              <a:rPr lang="ru-RU" sz="2400" dirty="0">
                <a:solidFill>
                  <a:schemeClr val="accent3">
                    <a:lumMod val="50000"/>
                  </a:schemeClr>
                </a:solidFill>
              </a:rPr>
              <a:t>Учитель может ничего не делать, (оставаться молчаливым) пока кто-то работает над проблемой. </a:t>
            </a:r>
          </a:p>
        </p:txBody>
      </p:sp>
    </p:spTree>
  </p:cSld>
  <p:clrMapOvr>
    <a:masterClrMapping/>
  </p:clrMapOvr>
  <p:transition>
    <p:strips dir="ru"/>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63" y="285750"/>
            <a:ext cx="8183562" cy="765175"/>
          </a:xfrm>
        </p:spPr>
        <p:txBody>
          <a:bodyPr/>
          <a:lstStyle/>
          <a:p>
            <a:pPr>
              <a:defRPr/>
            </a:pPr>
            <a:r>
              <a:rPr lang="ru-RU" dirty="0" smtClean="0">
                <a:solidFill>
                  <a:schemeClr val="accent1"/>
                </a:solidFill>
              </a:rPr>
              <a:t>Виды кейсов</a:t>
            </a:r>
          </a:p>
        </p:txBody>
      </p:sp>
      <p:sp>
        <p:nvSpPr>
          <p:cNvPr id="38914" name="TextBox 2"/>
          <p:cNvSpPr txBox="1">
            <a:spLocks noChangeArrowheads="1"/>
          </p:cNvSpPr>
          <p:nvPr/>
        </p:nvSpPr>
        <p:spPr bwMode="auto">
          <a:xfrm>
            <a:off x="500063" y="1000125"/>
            <a:ext cx="8215312" cy="1323975"/>
          </a:xfrm>
          <a:prstGeom prst="rect">
            <a:avLst/>
          </a:prstGeom>
          <a:noFill/>
          <a:ln w="9525">
            <a:noFill/>
            <a:miter lim="800000"/>
            <a:headEnd/>
            <a:tailEnd/>
          </a:ln>
        </p:spPr>
        <p:txBody>
          <a:bodyPr>
            <a:spAutoFit/>
          </a:bodyPr>
          <a:lstStyle/>
          <a:p>
            <a:r>
              <a:rPr lang="ru-RU" sz="2000" b="1">
                <a:solidFill>
                  <a:schemeClr val="accent2"/>
                </a:solidFill>
              </a:rPr>
              <a:t>Кейс – это единый информационный комплекс. </a:t>
            </a:r>
          </a:p>
          <a:p>
            <a:r>
              <a:rPr lang="ru-RU" sz="2000" b="1">
                <a:solidFill>
                  <a:schemeClr val="accent2"/>
                </a:solidFill>
              </a:rPr>
              <a:t>Как правило, кейс состоит из трех частей: вспомогательная информация, необходимая для анализа кейса; описание конкретной ситуации; задания к кейсу. </a:t>
            </a:r>
          </a:p>
        </p:txBody>
      </p:sp>
      <p:pic>
        <p:nvPicPr>
          <p:cNvPr id="38915" name="Рисунок 5" descr="document.png"/>
          <p:cNvPicPr>
            <a:picLocks noChangeAspect="1"/>
          </p:cNvPicPr>
          <p:nvPr/>
        </p:nvPicPr>
        <p:blipFill>
          <a:blip r:embed="rId2" cstate="print"/>
          <a:srcRect/>
          <a:stretch>
            <a:fillRect/>
          </a:stretch>
        </p:blipFill>
        <p:spPr bwMode="auto">
          <a:xfrm>
            <a:off x="500063" y="2357438"/>
            <a:ext cx="1238250" cy="1071562"/>
          </a:xfrm>
          <a:prstGeom prst="rect">
            <a:avLst/>
          </a:prstGeom>
          <a:noFill/>
          <a:ln w="9525">
            <a:noFill/>
            <a:miter lim="800000"/>
            <a:headEnd/>
            <a:tailEnd/>
          </a:ln>
        </p:spPr>
      </p:pic>
      <p:pic>
        <p:nvPicPr>
          <p:cNvPr id="38916" name="Рисунок 7" descr="24240_img2.jpg"/>
          <p:cNvPicPr>
            <a:picLocks noChangeAspect="1"/>
          </p:cNvPicPr>
          <p:nvPr/>
        </p:nvPicPr>
        <p:blipFill>
          <a:blip r:embed="rId3" cstate="print"/>
          <a:srcRect/>
          <a:stretch>
            <a:fillRect/>
          </a:stretch>
        </p:blipFill>
        <p:spPr bwMode="auto">
          <a:xfrm>
            <a:off x="571500" y="3429000"/>
            <a:ext cx="1238250" cy="1100138"/>
          </a:xfrm>
          <a:prstGeom prst="rect">
            <a:avLst/>
          </a:prstGeom>
          <a:noFill/>
          <a:ln w="9525">
            <a:noFill/>
            <a:miter lim="800000"/>
            <a:headEnd/>
            <a:tailEnd/>
          </a:ln>
        </p:spPr>
      </p:pic>
      <p:pic>
        <p:nvPicPr>
          <p:cNvPr id="38917" name="Рисунок 9" descr="item_5209.jpg"/>
          <p:cNvPicPr>
            <a:picLocks noChangeAspect="1"/>
          </p:cNvPicPr>
          <p:nvPr/>
        </p:nvPicPr>
        <p:blipFill>
          <a:blip r:embed="rId4" cstate="print"/>
          <a:srcRect/>
          <a:stretch>
            <a:fillRect/>
          </a:stretch>
        </p:blipFill>
        <p:spPr bwMode="auto">
          <a:xfrm>
            <a:off x="500063" y="4714875"/>
            <a:ext cx="1571625" cy="1081088"/>
          </a:xfrm>
          <a:prstGeom prst="rect">
            <a:avLst/>
          </a:prstGeom>
          <a:noFill/>
          <a:ln w="9525">
            <a:noFill/>
            <a:miter lim="800000"/>
            <a:headEnd/>
            <a:tailEnd/>
          </a:ln>
        </p:spPr>
      </p:pic>
      <p:sp>
        <p:nvSpPr>
          <p:cNvPr id="38918" name="TextBox 11"/>
          <p:cNvSpPr txBox="1">
            <a:spLocks noChangeArrowheads="1"/>
          </p:cNvSpPr>
          <p:nvPr/>
        </p:nvSpPr>
        <p:spPr bwMode="auto">
          <a:xfrm>
            <a:off x="2143125" y="2428875"/>
            <a:ext cx="6715125" cy="646113"/>
          </a:xfrm>
          <a:prstGeom prst="rect">
            <a:avLst/>
          </a:prstGeom>
          <a:noFill/>
          <a:ln w="9525">
            <a:noFill/>
            <a:miter lim="800000"/>
            <a:headEnd/>
            <a:tailEnd/>
          </a:ln>
        </p:spPr>
        <p:txBody>
          <a:bodyPr>
            <a:spAutoFit/>
          </a:bodyPr>
          <a:lstStyle/>
          <a:p>
            <a:r>
              <a:rPr lang="ru-RU">
                <a:solidFill>
                  <a:srgbClr val="002060"/>
                </a:solidFill>
              </a:rPr>
              <a:t>Печатный кейс (может содержать графики, таблицы, диаграммы, иллюстрации, что делает его более наглядным).</a:t>
            </a:r>
          </a:p>
        </p:txBody>
      </p:sp>
      <p:sp>
        <p:nvSpPr>
          <p:cNvPr id="38919" name="TextBox 12"/>
          <p:cNvSpPr txBox="1">
            <a:spLocks noChangeArrowheads="1"/>
          </p:cNvSpPr>
          <p:nvPr/>
        </p:nvSpPr>
        <p:spPr bwMode="auto">
          <a:xfrm>
            <a:off x="2071688" y="3500438"/>
            <a:ext cx="6715125" cy="646112"/>
          </a:xfrm>
          <a:prstGeom prst="rect">
            <a:avLst/>
          </a:prstGeom>
          <a:noFill/>
          <a:ln w="9525">
            <a:noFill/>
            <a:miter lim="800000"/>
            <a:headEnd/>
            <a:tailEnd/>
          </a:ln>
        </p:spPr>
        <p:txBody>
          <a:bodyPr>
            <a:spAutoFit/>
          </a:bodyPr>
          <a:lstStyle/>
          <a:p>
            <a:r>
              <a:rPr lang="ru-RU">
                <a:solidFill>
                  <a:srgbClr val="002060"/>
                </a:solidFill>
              </a:rPr>
              <a:t>Мультимедиа - кейс (наиболее популярный в последнее время, но зависит от технического оснащения школы).</a:t>
            </a:r>
          </a:p>
        </p:txBody>
      </p:sp>
      <p:sp>
        <p:nvSpPr>
          <p:cNvPr id="38920" name="TextBox 13"/>
          <p:cNvSpPr txBox="1">
            <a:spLocks noChangeArrowheads="1"/>
          </p:cNvSpPr>
          <p:nvPr/>
        </p:nvSpPr>
        <p:spPr bwMode="auto">
          <a:xfrm>
            <a:off x="2071688" y="4857750"/>
            <a:ext cx="6715125" cy="1200150"/>
          </a:xfrm>
          <a:prstGeom prst="rect">
            <a:avLst/>
          </a:prstGeom>
          <a:noFill/>
          <a:ln w="9525">
            <a:noFill/>
            <a:miter lim="800000"/>
            <a:headEnd/>
            <a:tailEnd/>
          </a:ln>
        </p:spPr>
        <p:txBody>
          <a:bodyPr>
            <a:spAutoFit/>
          </a:bodyPr>
          <a:lstStyle/>
          <a:p>
            <a:r>
              <a:rPr lang="ru-RU">
                <a:solidFill>
                  <a:srgbClr val="002060"/>
                </a:solidFill>
              </a:rPr>
              <a:t>Видео кейс (может содержать фильм, аудио и видео материалы. Его минус - ограничена возможность многократного просмотра </a:t>
            </a:r>
            <a:r>
              <a:rPr lang="ru-RU">
                <a:solidFill>
                  <a:srgbClr val="002060"/>
                </a:solidFill>
                <a:sym typeface="Symbol" pitchFamily="18" charset="2"/>
              </a:rPr>
              <a:t> искажение информации и ошибки</a:t>
            </a:r>
            <a:r>
              <a:rPr lang="ru-RU">
                <a:solidFill>
                  <a:srgbClr val="002060"/>
                </a:solidFill>
              </a:rPr>
              <a:t>).</a:t>
            </a:r>
          </a:p>
        </p:txBody>
      </p:sp>
    </p:spTree>
  </p:cSld>
  <p:clrMapOvr>
    <a:masterClrMapping/>
  </p:clrMapOvr>
  <p:transition>
    <p:strips dir="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57158" y="357166"/>
            <a:ext cx="8329642" cy="5680097"/>
          </a:xfrm>
        </p:spPr>
        <p:txBody>
          <a:bodyPr>
            <a:normAutofit fontScale="90000"/>
          </a:bodyPr>
          <a:lstStyle/>
          <a:p>
            <a:r>
              <a:rPr lang="ru-RU" sz="2000" b="0" dirty="0" smtClean="0">
                <a:solidFill>
                  <a:srgbClr val="002060"/>
                </a:solidFill>
                <a:effectLst/>
              </a:rPr>
              <a:t>-</a:t>
            </a:r>
            <a:r>
              <a:rPr lang="ru-RU" sz="2000" dirty="0" smtClean="0">
                <a:solidFill>
                  <a:srgbClr val="002060"/>
                </a:solidFill>
                <a:effectLst/>
              </a:rPr>
              <a:t>традиционное образование готовит</a:t>
            </a:r>
            <a:r>
              <a:rPr lang="ru-RU" sz="2000" dirty="0" smtClean="0"/>
              <a:t> </a:t>
            </a:r>
            <a:r>
              <a:rPr lang="ru-RU" sz="2000" dirty="0" smtClean="0">
                <a:solidFill>
                  <a:srgbClr val="CE6B08"/>
                </a:solidFill>
              </a:rPr>
              <a:t>знающего человека, </a:t>
            </a:r>
            <a:r>
              <a:rPr lang="ru-RU" sz="2000" dirty="0" smtClean="0">
                <a:solidFill>
                  <a:srgbClr val="002060"/>
                </a:solidFill>
              </a:rPr>
              <a:t>умеющего найти выход из ситуации </a:t>
            </a:r>
            <a:r>
              <a:rPr lang="ru-RU" sz="2000" dirty="0" smtClean="0">
                <a:solidFill>
                  <a:srgbClr val="CE6B08"/>
                </a:solidFill>
              </a:rPr>
              <a:t>на основе прошлого;</a:t>
            </a:r>
            <a:br>
              <a:rPr lang="ru-RU" sz="2000" dirty="0" smtClean="0">
                <a:solidFill>
                  <a:srgbClr val="CE6B08"/>
                </a:solidFill>
              </a:rPr>
            </a:br>
            <a:r>
              <a:rPr lang="ru-RU" sz="2000" dirty="0" smtClean="0">
                <a:solidFill>
                  <a:srgbClr val="CE6B08"/>
                </a:solidFill>
              </a:rPr>
              <a:t/>
            </a:r>
            <a:br>
              <a:rPr lang="ru-RU" sz="2000" dirty="0" smtClean="0">
                <a:solidFill>
                  <a:srgbClr val="CE6B08"/>
                </a:solidFill>
              </a:rPr>
            </a:br>
            <a:r>
              <a:rPr lang="ru-RU" sz="2000" dirty="0" smtClean="0">
                <a:solidFill>
                  <a:srgbClr val="CE6B08"/>
                </a:solidFill>
              </a:rPr>
              <a:t/>
            </a:r>
            <a:br>
              <a:rPr lang="ru-RU" sz="2000" dirty="0" smtClean="0">
                <a:solidFill>
                  <a:srgbClr val="CE6B08"/>
                </a:solidFill>
              </a:rPr>
            </a:br>
            <a:r>
              <a:rPr lang="ru-RU" sz="2000" dirty="0" smtClean="0">
                <a:solidFill>
                  <a:srgbClr val="002060"/>
                </a:solidFill>
              </a:rPr>
              <a:t>- интерактивное обучение готовит </a:t>
            </a:r>
            <a:r>
              <a:rPr lang="ru-RU" sz="2000" dirty="0" smtClean="0">
                <a:solidFill>
                  <a:srgbClr val="CE6B08"/>
                </a:solidFill>
              </a:rPr>
              <a:t>знающего и опытного человека, </a:t>
            </a:r>
            <a:r>
              <a:rPr lang="ru-RU" sz="2000" dirty="0" smtClean="0">
                <a:solidFill>
                  <a:srgbClr val="002060"/>
                </a:solidFill>
              </a:rPr>
              <a:t>который знает, как </a:t>
            </a:r>
            <a:r>
              <a:rPr lang="ru-RU" sz="2000" dirty="0" smtClean="0">
                <a:solidFill>
                  <a:srgbClr val="CE6B08"/>
                </a:solidFill>
              </a:rPr>
              <a:t>справиться с настоящим; </a:t>
            </a:r>
            <a:br>
              <a:rPr lang="ru-RU" sz="2000" dirty="0" smtClean="0">
                <a:solidFill>
                  <a:srgbClr val="CE6B08"/>
                </a:solidFill>
              </a:rPr>
            </a:br>
            <a:r>
              <a:rPr lang="ru-RU" sz="2000" dirty="0" smtClean="0">
                <a:solidFill>
                  <a:srgbClr val="CE6B08"/>
                </a:solidFill>
              </a:rPr>
              <a:t/>
            </a:r>
            <a:br>
              <a:rPr lang="ru-RU" sz="2000" dirty="0" smtClean="0">
                <a:solidFill>
                  <a:srgbClr val="CE6B08"/>
                </a:solidFill>
              </a:rPr>
            </a:br>
            <a:r>
              <a:rPr lang="ru-RU" sz="2000" dirty="0" smtClean="0">
                <a:solidFill>
                  <a:srgbClr val="002060"/>
                </a:solidFill>
              </a:rPr>
              <a:t/>
            </a:r>
            <a:br>
              <a:rPr lang="ru-RU" sz="2000" dirty="0" smtClean="0">
                <a:solidFill>
                  <a:srgbClr val="002060"/>
                </a:solidFill>
              </a:rPr>
            </a:br>
            <a:r>
              <a:rPr lang="ru-RU" sz="2000" dirty="0" smtClean="0">
                <a:solidFill>
                  <a:srgbClr val="002060"/>
                </a:solidFill>
              </a:rPr>
              <a:t>-кейс-метод (или обучение на конкретном примере) готовит </a:t>
            </a:r>
            <a:r>
              <a:rPr lang="ru-RU" sz="2000" dirty="0" smtClean="0">
                <a:solidFill>
                  <a:srgbClr val="CE6B08"/>
                </a:solidFill>
              </a:rPr>
              <a:t>мудрого человека</a:t>
            </a:r>
            <a:r>
              <a:rPr lang="ru-RU" sz="2000" dirty="0" smtClean="0">
                <a:solidFill>
                  <a:srgbClr val="002060"/>
                </a:solidFill>
              </a:rPr>
              <a:t>, умеющего </a:t>
            </a:r>
            <a:r>
              <a:rPr lang="ru-RU" sz="2000" dirty="0" smtClean="0">
                <a:solidFill>
                  <a:srgbClr val="CE6B08"/>
                </a:solidFill>
              </a:rPr>
              <a:t>предвидеть будущее  </a:t>
            </a:r>
            <a:r>
              <a:rPr lang="ru-RU" sz="2000" dirty="0" smtClean="0">
                <a:solidFill>
                  <a:srgbClr val="002060"/>
                </a:solidFill>
              </a:rPr>
              <a:t>и вести себя так, чтобы это будущее работало на него</a:t>
            </a:r>
            <a:r>
              <a:rPr lang="ru-RU" sz="2000" dirty="0" smtClean="0">
                <a:solidFill>
                  <a:srgbClr val="CE6B08"/>
                </a:solidFill>
              </a:rPr>
              <a:t/>
            </a:r>
            <a:br>
              <a:rPr lang="ru-RU" sz="2000" dirty="0" smtClean="0">
                <a:solidFill>
                  <a:srgbClr val="CE6B08"/>
                </a:solidFill>
              </a:rPr>
            </a:br>
            <a:r>
              <a:rPr lang="ru-RU" sz="2000" dirty="0" smtClean="0">
                <a:solidFill>
                  <a:srgbClr val="CE6B08"/>
                </a:solidFill>
              </a:rPr>
              <a:t/>
            </a:r>
            <a:br>
              <a:rPr lang="ru-RU" sz="2000" dirty="0" smtClean="0">
                <a:solidFill>
                  <a:srgbClr val="CE6B08"/>
                </a:solidFill>
              </a:rPr>
            </a:br>
            <a:r>
              <a:rPr lang="ru-RU" sz="2000" dirty="0" smtClean="0">
                <a:solidFill>
                  <a:srgbClr val="CE6B08"/>
                </a:solidFill>
              </a:rPr>
              <a:t>                                                                           В.Н. Птицын</a:t>
            </a:r>
            <a:br>
              <a:rPr lang="ru-RU" sz="2000" dirty="0" smtClean="0">
                <a:solidFill>
                  <a:srgbClr val="CE6B08"/>
                </a:solidFill>
              </a:rPr>
            </a:br>
            <a:r>
              <a:rPr lang="ru-RU" sz="2000" dirty="0" smtClean="0">
                <a:solidFill>
                  <a:srgbClr val="CE6B08"/>
                </a:solidFill>
              </a:rPr>
              <a:t/>
            </a:r>
            <a:br>
              <a:rPr lang="ru-RU" sz="2000" dirty="0" smtClean="0">
                <a:solidFill>
                  <a:srgbClr val="CE6B08"/>
                </a:solidFill>
              </a:rPr>
            </a:br>
            <a:endParaRPr lang="ru-RU" dirty="0">
              <a:solidFill>
                <a:srgbClr val="CE6B08"/>
              </a:solidFill>
            </a:endParaRPr>
          </a:p>
        </p:txBody>
      </p:sp>
    </p:spTree>
  </p:cSld>
  <p:clrMapOvr>
    <a:masterClrMapping/>
  </p:clrMapOvr>
  <p:transition>
    <p:strips dir="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26" name="Text Box 186"/>
          <p:cNvSpPr txBox="1">
            <a:spLocks noChangeArrowheads="1"/>
          </p:cNvSpPr>
          <p:nvPr/>
        </p:nvSpPr>
        <p:spPr bwMode="auto">
          <a:xfrm>
            <a:off x="2065338" y="-71438"/>
            <a:ext cx="4989512" cy="457201"/>
          </a:xfrm>
          <a:prstGeom prst="rect">
            <a:avLst/>
          </a:prstGeom>
          <a:noFill/>
          <a:ln w="9525">
            <a:noFill/>
            <a:miter lim="800000"/>
            <a:headEnd/>
            <a:tailEnd/>
          </a:ln>
          <a:effectLst/>
        </p:spPr>
        <p:txBody>
          <a:bodyPr wrap="none">
            <a:spAutoFit/>
          </a:bodyPr>
          <a:lstStyle/>
          <a:p>
            <a:pPr algn="ctr"/>
            <a:r>
              <a:rPr lang="ru-RU" sz="2400" b="1" dirty="0">
                <a:solidFill>
                  <a:srgbClr val="0070C0"/>
                </a:solidFill>
                <a:latin typeface="Times New Roman" pitchFamily="18" charset="0"/>
              </a:rPr>
              <a:t>Функции, типы и примеры кейсов</a:t>
            </a:r>
          </a:p>
        </p:txBody>
      </p:sp>
      <p:graphicFrame>
        <p:nvGraphicFramePr>
          <p:cNvPr id="10622" name="Group 382"/>
          <p:cNvGraphicFramePr>
            <a:graphicFrameLocks noGrp="1"/>
          </p:cNvGraphicFramePr>
          <p:nvPr/>
        </p:nvGraphicFramePr>
        <p:xfrm>
          <a:off x="0" y="333375"/>
          <a:ext cx="9144000" cy="6490639"/>
        </p:xfrm>
        <a:graphic>
          <a:graphicData uri="http://schemas.openxmlformats.org/drawingml/2006/table">
            <a:tbl>
              <a:tblPr/>
              <a:tblGrid>
                <a:gridCol w="2135188"/>
                <a:gridCol w="2043112"/>
                <a:gridCol w="2190750"/>
                <a:gridCol w="2774950"/>
              </a:tblGrid>
              <a:tr h="782431">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chemeClr val="tx1"/>
                          </a:solidFill>
                          <a:effectLst/>
                          <a:latin typeface="Times New Roman" pitchFamily="18" charset="0"/>
                          <a:cs typeface="Times New Roman" pitchFamily="18" charset="0"/>
                        </a:rPr>
                        <a:t>Название доминирующей функции кейса</a:t>
                      </a:r>
                      <a:endParaRPr kumimoji="0" lang="ru-RU" sz="1600" b="0" i="0" u="none" strike="noStrike" cap="none" normalizeH="0" baseline="0" dirty="0" smtClean="0">
                        <a:ln>
                          <a:noFill/>
                        </a:ln>
                        <a:solidFill>
                          <a:schemeClr val="tx1"/>
                        </a:solidFill>
                        <a:effectLst/>
                        <a:latin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smtClean="0">
                          <a:ln>
                            <a:noFill/>
                          </a:ln>
                          <a:solidFill>
                            <a:schemeClr val="tx1"/>
                          </a:solidFill>
                          <a:effectLst/>
                          <a:latin typeface="Times New Roman" pitchFamily="18" charset="0"/>
                          <a:cs typeface="Times New Roman" pitchFamily="18" charset="0"/>
                        </a:rPr>
                        <a:t>Тип кейса</a:t>
                      </a:r>
                      <a:endParaRPr kumimoji="0" lang="ru-RU" sz="1600" b="0" i="0" u="none" strike="noStrike" cap="none" normalizeH="0" baseline="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smtClean="0">
                          <a:ln>
                            <a:noFill/>
                          </a:ln>
                          <a:solidFill>
                            <a:schemeClr val="tx1"/>
                          </a:solidFill>
                          <a:effectLst/>
                          <a:latin typeface="Times New Roman" pitchFamily="18" charset="0"/>
                          <a:cs typeface="Times New Roman" pitchFamily="18" charset="0"/>
                        </a:rPr>
                        <a:t>Характеристика функций кейса</a:t>
                      </a:r>
                      <a:endParaRPr kumimoji="0" lang="ru-RU" sz="1600" b="0" i="0" u="none" strike="noStrike" cap="none" normalizeH="0" baseline="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smtClean="0">
                          <a:ln>
                            <a:noFill/>
                          </a:ln>
                          <a:solidFill>
                            <a:schemeClr val="tx1"/>
                          </a:solidFill>
                          <a:effectLst/>
                          <a:latin typeface="Times New Roman" pitchFamily="18" charset="0"/>
                          <a:cs typeface="Times New Roman" pitchFamily="18" charset="0"/>
                        </a:rPr>
                        <a:t>Примеры</a:t>
                      </a:r>
                      <a:endParaRPr kumimoji="0" lang="ru-RU" sz="1600" b="0" i="0" u="none" strike="noStrike" cap="none" normalizeH="0" baseline="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898347">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chemeClr val="tx1"/>
                          </a:solidFill>
                          <a:effectLst/>
                          <a:latin typeface="Times New Roman" pitchFamily="18" charset="0"/>
                          <a:cs typeface="Times New Roman" pitchFamily="18" charset="0"/>
                        </a:rPr>
                        <a:t>1. тренинг</a:t>
                      </a:r>
                      <a:endParaRPr kumimoji="0" lang="ru-RU" sz="1800" b="0" i="0" u="none" strike="noStrike" cap="none" normalizeH="0" baseline="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chemeClr val="tx1"/>
                          </a:solidFill>
                          <a:effectLst/>
                          <a:latin typeface="Times New Roman" pitchFamily="18" charset="0"/>
                          <a:cs typeface="Times New Roman" pitchFamily="18" charset="0"/>
                        </a:rPr>
                        <a:t>тренировочный</a:t>
                      </a:r>
                      <a:endParaRPr kumimoji="0" lang="ru-RU" sz="1800" b="0" i="0" u="none" strike="noStrike" cap="none" normalizeH="0" baseline="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chemeClr val="tx1"/>
                          </a:solidFill>
                          <a:effectLst/>
                          <a:latin typeface="Times New Roman" pitchFamily="18" charset="0"/>
                          <a:cs typeface="Times New Roman" pitchFamily="18" charset="0"/>
                        </a:rPr>
                        <a:t>Тренировка обучаемых навыков деятельности в изменяющихся ситуациях</a:t>
                      </a:r>
                      <a:endParaRPr kumimoji="0" lang="ru-RU" sz="1400" b="0" i="0" u="none" strike="noStrike" cap="none" normalizeH="0" baseline="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chemeClr val="tx1"/>
                          </a:solidFill>
                          <a:effectLst/>
                          <a:latin typeface="Times New Roman" pitchFamily="18" charset="0"/>
                          <a:cs typeface="Times New Roman" pitchFamily="18" charset="0"/>
                        </a:rPr>
                        <a:t>Химия: тренировка практических навыков получать разный результат в хим. реакциях в зависимости от разных условий</a:t>
                      </a:r>
                      <a:endParaRPr kumimoji="0" lang="ru-RU" sz="1400" b="0" i="0" u="none" strike="noStrike" cap="none" normalizeH="0" baseline="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89834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chemeClr val="tx1"/>
                          </a:solidFill>
                          <a:effectLst/>
                          <a:latin typeface="Times New Roman" pitchFamily="18" charset="0"/>
                          <a:cs typeface="Times New Roman" pitchFamily="18" charset="0"/>
                        </a:rPr>
                        <a:t>2. обучение</a:t>
                      </a:r>
                      <a:endParaRPr kumimoji="0" lang="ru-RU" sz="1800" b="0" i="0" u="none" strike="noStrike" cap="none" normalizeH="0" baseline="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chemeClr val="tx1"/>
                          </a:solidFill>
                          <a:effectLst/>
                          <a:latin typeface="Times New Roman" pitchFamily="18" charset="0"/>
                          <a:cs typeface="Times New Roman" pitchFamily="18" charset="0"/>
                        </a:rPr>
                        <a:t>обучающий</a:t>
                      </a:r>
                      <a:endParaRPr kumimoji="0" lang="ru-RU" sz="1800" b="0" i="0" u="none" strike="noStrike" cap="none" normalizeH="0" baseline="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chemeClr val="tx1"/>
                          </a:solidFill>
                          <a:effectLst/>
                          <a:latin typeface="Times New Roman" pitchFamily="18" charset="0"/>
                          <a:cs typeface="Times New Roman" pitchFamily="18" charset="0"/>
                        </a:rPr>
                        <a:t>Овладение знаниями относительно динамичных развивающихся объектов</a:t>
                      </a:r>
                      <a:endParaRPr kumimoji="0" lang="ru-RU" sz="1400" b="0" i="0" u="none" strike="noStrike" cap="none" normalizeH="0" baseline="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chemeClr val="tx1"/>
                          </a:solidFill>
                          <a:effectLst/>
                          <a:latin typeface="Times New Roman" pitchFamily="18" charset="0"/>
                          <a:cs typeface="Times New Roman" pitchFamily="18" charset="0"/>
                        </a:rPr>
                        <a:t>Анатомия: организм человека и животного</a:t>
                      </a:r>
                      <a:endParaRPr kumimoji="0" lang="ru-RU" sz="1400" b="0" i="0" u="none" strike="noStrike" cap="none" normalizeH="0" baseline="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69549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chemeClr val="tx1"/>
                          </a:solidFill>
                          <a:effectLst/>
                          <a:latin typeface="Times New Roman" pitchFamily="18" charset="0"/>
                          <a:cs typeface="Times New Roman" pitchFamily="18" charset="0"/>
                        </a:rPr>
                        <a:t>3. анализ</a:t>
                      </a:r>
                      <a:endParaRPr kumimoji="0" lang="ru-RU" sz="1800" b="0" i="0" u="none" strike="noStrike" cap="none" normalizeH="0" baseline="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chemeClr val="tx1"/>
                          </a:solidFill>
                          <a:effectLst/>
                          <a:latin typeface="Times New Roman" pitchFamily="18" charset="0"/>
                          <a:cs typeface="Times New Roman" pitchFamily="18" charset="0"/>
                        </a:rPr>
                        <a:t>аналитический</a:t>
                      </a:r>
                      <a:endParaRPr kumimoji="0" lang="ru-RU" sz="1800" b="0" i="0" u="none" strike="noStrike" cap="none" normalizeH="0" baseline="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chemeClr val="tx1"/>
                          </a:solidFill>
                          <a:effectLst/>
                          <a:latin typeface="Times New Roman" pitchFamily="18" charset="0"/>
                          <a:cs typeface="Times New Roman" pitchFamily="18" charset="0"/>
                        </a:rPr>
                        <a:t>Выработка умений и навыков аналитической деятельности</a:t>
                      </a:r>
                      <a:endParaRPr kumimoji="0" lang="ru-RU" sz="1400" b="0" i="0" u="none" strike="noStrike" cap="none" normalizeH="0" baseline="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chemeClr val="tx1"/>
                          </a:solidFill>
                          <a:effectLst/>
                          <a:latin typeface="Times New Roman" pitchFamily="18" charset="0"/>
                          <a:cs typeface="Times New Roman" pitchFamily="18" charset="0"/>
                        </a:rPr>
                        <a:t>Анализ явлений и объектов любой науки и практики</a:t>
                      </a:r>
                      <a:endParaRPr kumimoji="0" lang="ru-RU" sz="1400" b="0" i="0" u="none" strike="noStrike" cap="none" normalizeH="0" baseline="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3503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chemeClr val="tx1"/>
                          </a:solidFill>
                          <a:effectLst/>
                          <a:latin typeface="Times New Roman" pitchFamily="18" charset="0"/>
                          <a:cs typeface="Times New Roman" pitchFamily="18" charset="0"/>
                        </a:rPr>
                        <a:t>4. исследование</a:t>
                      </a:r>
                      <a:endParaRPr kumimoji="0" lang="ru-RU" sz="1800" b="0" i="0" u="none" strike="noStrike" cap="none" normalizeH="0" baseline="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chemeClr val="tx1"/>
                          </a:solidFill>
                          <a:effectLst/>
                          <a:latin typeface="Times New Roman" pitchFamily="18" charset="0"/>
                          <a:cs typeface="Times New Roman" pitchFamily="18" charset="0"/>
                        </a:rPr>
                        <a:t>исследовательский</a:t>
                      </a:r>
                      <a:endParaRPr kumimoji="0" lang="ru-RU" sz="1800" b="0" i="0" u="none" strike="noStrike" cap="none" normalizeH="0" baseline="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chemeClr val="tx1"/>
                          </a:solidFill>
                          <a:effectLst/>
                          <a:latin typeface="Times New Roman" pitchFamily="18" charset="0"/>
                          <a:cs typeface="Times New Roman" pitchFamily="18" charset="0"/>
                        </a:rPr>
                        <a:t>Получение нового знания относительно развивающихся объектов</a:t>
                      </a:r>
                      <a:endParaRPr kumimoji="0" lang="ru-RU" sz="1400" b="0" i="0" u="none" strike="noStrike" cap="none" normalizeH="0" baseline="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chemeClr val="tx1"/>
                          </a:solidFill>
                          <a:effectLst/>
                          <a:latin typeface="Times New Roman" pitchFamily="18" charset="0"/>
                          <a:cs typeface="Times New Roman" pitchFamily="18" charset="0"/>
                        </a:rPr>
                        <a:t>Исследовательский проект</a:t>
                      </a:r>
                      <a:endParaRPr kumimoji="0" lang="ru-RU" sz="1400" b="0" i="0" u="none" strike="noStrike" cap="none" normalizeH="0" baseline="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1011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chemeClr val="tx1"/>
                          </a:solidFill>
                          <a:effectLst/>
                          <a:latin typeface="Times New Roman" pitchFamily="18" charset="0"/>
                          <a:cs typeface="Times New Roman" pitchFamily="18" charset="0"/>
                        </a:rPr>
                        <a:t>5. систематизация</a:t>
                      </a:r>
                      <a:endParaRPr kumimoji="0" lang="ru-RU" sz="1800" b="0" i="0" u="none" strike="noStrike" cap="none" normalizeH="0" baseline="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chemeClr val="tx1"/>
                          </a:solidFill>
                          <a:effectLst/>
                          <a:latin typeface="Times New Roman" pitchFamily="18" charset="0"/>
                          <a:cs typeface="Times New Roman" pitchFamily="18" charset="0"/>
                        </a:rPr>
                        <a:t>систематизирую</a:t>
                      </a:r>
                    </a:p>
                    <a:p>
                      <a:pPr marL="0" marR="0" lvl="0" indent="0" algn="l" defTabSz="9144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chemeClr val="tx1"/>
                          </a:solidFill>
                          <a:effectLst/>
                          <a:latin typeface="Times New Roman" pitchFamily="18" charset="0"/>
                          <a:cs typeface="Times New Roman" pitchFamily="18" charset="0"/>
                        </a:rPr>
                        <a:t>щий</a:t>
                      </a:r>
                      <a:endParaRPr kumimoji="0" lang="ru-RU" sz="1800" b="0" i="0" u="none" strike="noStrike" cap="none" normalizeH="0" baseline="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chemeClr val="tx1"/>
                          </a:solidFill>
                          <a:effectLst/>
                          <a:latin typeface="Times New Roman" pitchFamily="18" charset="0"/>
                          <a:cs typeface="Times New Roman" pitchFamily="18" charset="0"/>
                        </a:rPr>
                        <a:t>Систематизация ситуационного знания</a:t>
                      </a:r>
                      <a:endParaRPr kumimoji="0" lang="ru-RU" sz="1400" b="0" i="0" u="none" strike="noStrike" cap="none" normalizeH="0" baseline="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chemeClr val="tx1"/>
                          </a:solidFill>
                          <a:effectLst/>
                          <a:latin typeface="Times New Roman" pitchFamily="18" charset="0"/>
                          <a:cs typeface="Times New Roman" pitchFamily="18" charset="0"/>
                        </a:rPr>
                        <a:t>Разнообразные статистические материалы. География: анализ средних температур за определенный период времени в каком-либо регионе</a:t>
                      </a:r>
                      <a:endParaRPr kumimoji="0" lang="ru-RU" sz="1400" b="0" i="0" u="none" strike="noStrike" cap="none" normalizeH="0" baseline="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15312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dirty="0" smtClean="0">
                          <a:ln>
                            <a:noFill/>
                          </a:ln>
                          <a:solidFill>
                            <a:schemeClr val="tx1"/>
                          </a:solidFill>
                          <a:effectLst/>
                          <a:latin typeface="Times New Roman" pitchFamily="18" charset="0"/>
                          <a:cs typeface="Times New Roman" pitchFamily="18" charset="0"/>
                        </a:rPr>
                        <a:t>6. прогнозирование</a:t>
                      </a:r>
                      <a:endParaRPr kumimoji="0" lang="ru-RU" sz="1800" b="0" i="0" u="none" strike="noStrike" cap="none" normalizeH="0" baseline="0" dirty="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dirty="0" smtClean="0">
                          <a:ln>
                            <a:noFill/>
                          </a:ln>
                          <a:solidFill>
                            <a:schemeClr val="tx1"/>
                          </a:solidFill>
                          <a:effectLst/>
                          <a:latin typeface="Times New Roman" pitchFamily="18" charset="0"/>
                          <a:cs typeface="Times New Roman" pitchFamily="18" charset="0"/>
                        </a:rPr>
                        <a:t>прогностический</a:t>
                      </a:r>
                      <a:endParaRPr kumimoji="0" lang="ru-RU" sz="1800" b="0" i="0" u="none" strike="noStrike" cap="none" normalizeH="0" baseline="0" dirty="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chemeClr val="tx1"/>
                          </a:solidFill>
                          <a:effectLst/>
                          <a:latin typeface="Times New Roman" pitchFamily="18" charset="0"/>
                          <a:cs typeface="Times New Roman" pitchFamily="18" charset="0"/>
                        </a:rPr>
                        <a:t>Получение сведений о развитии данной системы</a:t>
                      </a:r>
                      <a:endParaRPr kumimoji="0" lang="ru-RU" sz="1400" b="0" i="0" u="none" strike="noStrike" cap="none" normalizeH="0" baseline="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cs typeface="Times New Roman" pitchFamily="18" charset="0"/>
                        </a:rPr>
                        <a:t>Прогноз событий. </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cs typeface="Times New Roman" pitchFamily="18" charset="0"/>
                        </a:rPr>
                        <a:t>Литература: прогноз развития событий в литературном произведении. </a:t>
                      </a:r>
                      <a:endParaRPr kumimoji="0" lang="ru-RU" sz="1400" b="0" i="0" u="none" strike="noStrike" cap="none" normalizeH="0" baseline="0" dirty="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strips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426"/>
                                        </p:tgtEl>
                                        <p:attrNameLst>
                                          <p:attrName>style.visibility</p:attrName>
                                        </p:attrNameLst>
                                      </p:cBhvr>
                                      <p:to>
                                        <p:strVal val="visible"/>
                                      </p:to>
                                    </p:set>
                                    <p:animEffect transition="in" filter="fade">
                                      <p:cBhvr>
                                        <p:cTn id="7" dur="2000"/>
                                        <p:tgtEl>
                                          <p:spTgt spid="10426"/>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nodeType="clickEffect">
                                  <p:stCondLst>
                                    <p:cond delay="0"/>
                                  </p:stCondLst>
                                  <p:iterate type="lt">
                                    <p:tmPct val="5000"/>
                                  </p:iterate>
                                  <p:childTnLst>
                                    <p:set>
                                      <p:cBhvr>
                                        <p:cTn id="11" dur="1" fill="hold">
                                          <p:stCondLst>
                                            <p:cond delay="0"/>
                                          </p:stCondLst>
                                        </p:cTn>
                                        <p:tgtEl>
                                          <p:spTgt spid="10622"/>
                                        </p:tgtEl>
                                        <p:attrNameLst>
                                          <p:attrName>style.visibility</p:attrName>
                                        </p:attrNameLst>
                                      </p:cBhvr>
                                      <p:to>
                                        <p:strVal val="visible"/>
                                      </p:to>
                                    </p:set>
                                    <p:anim calcmode="lin" valueType="num">
                                      <p:cBhvr>
                                        <p:cTn id="12" dur="1000" fill="hold"/>
                                        <p:tgtEl>
                                          <p:spTgt spid="10622"/>
                                        </p:tgtEl>
                                        <p:attrNameLst>
                                          <p:attrName>ppt_w</p:attrName>
                                        </p:attrNameLst>
                                      </p:cBhvr>
                                      <p:tavLst>
                                        <p:tav tm="0">
                                          <p:val>
                                            <p:fltVal val="0"/>
                                          </p:val>
                                        </p:tav>
                                        <p:tav tm="100000">
                                          <p:val>
                                            <p:strVal val="#ppt_w"/>
                                          </p:val>
                                        </p:tav>
                                      </p:tavLst>
                                    </p:anim>
                                    <p:anim calcmode="lin" valueType="num">
                                      <p:cBhvr>
                                        <p:cTn id="13" dur="1000" fill="hold"/>
                                        <p:tgtEl>
                                          <p:spTgt spid="10622"/>
                                        </p:tgtEl>
                                        <p:attrNameLst>
                                          <p:attrName>ppt_h</p:attrName>
                                        </p:attrNameLst>
                                      </p:cBhvr>
                                      <p:tavLst>
                                        <p:tav tm="0">
                                          <p:val>
                                            <p:fltVal val="0"/>
                                          </p:val>
                                        </p:tav>
                                        <p:tav tm="100000">
                                          <p:val>
                                            <p:strVal val="#ppt_h"/>
                                          </p:val>
                                        </p:tav>
                                      </p:tavLst>
                                    </p:anim>
                                    <p:anim calcmode="lin" valueType="num">
                                      <p:cBhvr>
                                        <p:cTn id="14" dur="1000" fill="hold"/>
                                        <p:tgtEl>
                                          <p:spTgt spid="10622"/>
                                        </p:tgtEl>
                                        <p:attrNameLst>
                                          <p:attrName>style.rotation</p:attrName>
                                        </p:attrNameLst>
                                      </p:cBhvr>
                                      <p:tavLst>
                                        <p:tav tm="0">
                                          <p:val>
                                            <p:fltVal val="90"/>
                                          </p:val>
                                        </p:tav>
                                        <p:tav tm="100000">
                                          <p:val>
                                            <p:fltVal val="0"/>
                                          </p:val>
                                        </p:tav>
                                      </p:tavLst>
                                    </p:anim>
                                    <p:animEffect transition="in" filter="fade">
                                      <p:cBhvr>
                                        <p:cTn id="15" dur="1000"/>
                                        <p:tgtEl>
                                          <p:spTgt spid="106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2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lstStyle/>
          <a:p>
            <a:pPr>
              <a:buNone/>
            </a:pPr>
            <a:r>
              <a:rPr lang="ru-RU" b="1" dirty="0" smtClean="0">
                <a:solidFill>
                  <a:srgbClr val="0070C0"/>
                </a:solidFill>
              </a:rPr>
              <a:t>Наполняемость  кейса:</a:t>
            </a:r>
          </a:p>
          <a:p>
            <a:pPr>
              <a:buNone/>
            </a:pPr>
            <a:r>
              <a:rPr lang="ru-RU" sz="1800" dirty="0" smtClean="0"/>
              <a:t>1.Методическая часть (содержит программу курса, план организации совместной работы, календарно-тематический план)</a:t>
            </a:r>
          </a:p>
          <a:p>
            <a:pPr>
              <a:buNone/>
            </a:pPr>
            <a:r>
              <a:rPr lang="ru-RU" sz="1800" dirty="0" smtClean="0"/>
              <a:t>2.Теоретическая часть (содержит  печатную разработку темы, </a:t>
            </a:r>
            <a:r>
              <a:rPr lang="ru-RU" sz="1800" dirty="0" err="1" smtClean="0"/>
              <a:t>мультимедийный</a:t>
            </a:r>
            <a:r>
              <a:rPr lang="ru-RU" sz="1800" dirty="0" smtClean="0"/>
              <a:t> </a:t>
            </a:r>
            <a:r>
              <a:rPr lang="ru-RU" sz="1800" dirty="0" err="1" smtClean="0"/>
              <a:t>видеокурс</a:t>
            </a:r>
            <a:r>
              <a:rPr lang="ru-RU" sz="1800" dirty="0" smtClean="0"/>
              <a:t>, электронные версии книг, научные статьи, исторические  факты)</a:t>
            </a:r>
          </a:p>
          <a:p>
            <a:pPr>
              <a:buNone/>
            </a:pPr>
            <a:r>
              <a:rPr lang="ru-RU" sz="1800" dirty="0" smtClean="0"/>
              <a:t>3.Практическая часть (содержит глоссарий, развернутый перечень литературы, сетевые ссылки)</a:t>
            </a:r>
          </a:p>
          <a:p>
            <a:pPr>
              <a:buNone/>
            </a:pPr>
            <a:r>
              <a:rPr lang="ru-RU" sz="1800" dirty="0" smtClean="0"/>
              <a:t>4.Практическая часть(включает сборники задач и тестовых заданий, банк практических работ, виртуальная лаборатория)</a:t>
            </a:r>
          </a:p>
          <a:p>
            <a:pPr>
              <a:buNone/>
            </a:pPr>
            <a:r>
              <a:rPr lang="ru-RU" sz="1800" dirty="0" smtClean="0"/>
              <a:t>5.Контроль знаний (содержит кратковременные  </a:t>
            </a:r>
            <a:r>
              <a:rPr lang="ru-RU" sz="1800" dirty="0" err="1" smtClean="0"/>
              <a:t>разноуровневые</a:t>
            </a:r>
            <a:r>
              <a:rPr lang="ru-RU" sz="1800" dirty="0" smtClean="0"/>
              <a:t>  тесты, вопросы к зачету по исследуемой теме, творческие задания, презентации, рефераты) </a:t>
            </a:r>
            <a:endParaRPr lang="ru-RU" sz="1800" dirty="0"/>
          </a:p>
        </p:txBody>
      </p:sp>
    </p:spTree>
  </p:cSld>
  <p:clrMapOvr>
    <a:masterClrMapping/>
  </p:clrMapOvr>
  <p:transition>
    <p:strips dir="r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8" name="Picture 4" descr="Зеленый камень"/>
          <p:cNvPicPr>
            <a:picLocks noGrp="1" noChangeAspect="1" noChangeArrowheads="1"/>
          </p:cNvPicPr>
          <p:nvPr>
            <p:ph type="body" idx="1"/>
          </p:nvPr>
        </p:nvPicPr>
        <p:blipFill>
          <a:blip r:embed="rId2" cstate="print">
            <a:lum bright="24000" contrast="-24000"/>
          </a:blip>
          <a:srcRect/>
          <a:stretch>
            <a:fillRect/>
          </a:stretch>
        </p:blipFill>
        <p:spPr>
          <a:xfrm>
            <a:off x="0" y="0"/>
            <a:ext cx="9144000" cy="6858000"/>
          </a:xfrm>
          <a:noFill/>
          <a:ln/>
        </p:spPr>
      </p:pic>
      <p:sp>
        <p:nvSpPr>
          <p:cNvPr id="3" name="TextBox 2"/>
          <p:cNvSpPr txBox="1"/>
          <p:nvPr/>
        </p:nvSpPr>
        <p:spPr>
          <a:xfrm>
            <a:off x="285720" y="785794"/>
            <a:ext cx="8501122" cy="4832092"/>
          </a:xfrm>
          <a:prstGeom prst="rect">
            <a:avLst/>
          </a:prstGeom>
          <a:noFill/>
        </p:spPr>
        <p:txBody>
          <a:bodyPr wrap="square" rtlCol="0">
            <a:spAutoFit/>
          </a:bodyPr>
          <a:lstStyle/>
          <a:p>
            <a:r>
              <a:rPr lang="ru-RU" sz="2800" dirty="0" smtClean="0">
                <a:solidFill>
                  <a:srgbClr val="FFFF00"/>
                </a:solidFill>
              </a:rPr>
              <a:t>Задание подгруппам: </a:t>
            </a:r>
          </a:p>
          <a:p>
            <a:r>
              <a:rPr lang="ru-RU" sz="2800" dirty="0" smtClean="0">
                <a:solidFill>
                  <a:srgbClr val="FFFF00"/>
                </a:solidFill>
              </a:rPr>
              <a:t>1. Провести социальный опрос на тему «Ваш выбор: бумажные, полиэтиленовые или эко пакеты в нашей жизни».</a:t>
            </a:r>
          </a:p>
          <a:p>
            <a:r>
              <a:rPr lang="ru-RU" sz="2800" dirty="0" smtClean="0">
                <a:solidFill>
                  <a:srgbClr val="FFFF00"/>
                </a:solidFill>
              </a:rPr>
              <a:t>2. Составить сравнительную таблицу </a:t>
            </a:r>
            <a:r>
              <a:rPr lang="ru-RU" sz="2800" dirty="0" err="1" smtClean="0">
                <a:solidFill>
                  <a:srgbClr val="FFFF00"/>
                </a:solidFill>
              </a:rPr>
              <a:t>экологичности</a:t>
            </a:r>
            <a:r>
              <a:rPr lang="ru-RU" sz="2800" dirty="0" smtClean="0">
                <a:solidFill>
                  <a:srgbClr val="FFFF00"/>
                </a:solidFill>
              </a:rPr>
              <a:t> пакетов.</a:t>
            </a:r>
          </a:p>
          <a:p>
            <a:r>
              <a:rPr lang="ru-RU" sz="2800" dirty="0" smtClean="0">
                <a:solidFill>
                  <a:srgbClr val="FFFF00"/>
                </a:solidFill>
              </a:rPr>
              <a:t>3. Провести экологический мониторинг уровня загрязненности своего микрорайона </a:t>
            </a:r>
          </a:p>
          <a:p>
            <a:r>
              <a:rPr lang="ru-RU" sz="2800" dirty="0" smtClean="0">
                <a:solidFill>
                  <a:srgbClr val="FFFF00"/>
                </a:solidFill>
              </a:rPr>
              <a:t>4. Исследовать особенности производства бумажного пакета  и  полиэтиленового пакета и их влияние на экологию.</a:t>
            </a:r>
            <a:endParaRPr lang="ru-RU" sz="2800" dirty="0">
              <a:solidFill>
                <a:srgbClr val="FFFF00"/>
              </a:solidFill>
            </a:endParaRPr>
          </a:p>
        </p:txBody>
      </p:sp>
      <p:sp>
        <p:nvSpPr>
          <p:cNvPr id="10241" name="Rectangle 1"/>
          <p:cNvSpPr>
            <a:spLocks noChangeArrowheads="1"/>
          </p:cNvSpPr>
          <p:nvPr/>
        </p:nvSpPr>
        <p:spPr bwMode="auto">
          <a:xfrm>
            <a:off x="0" y="0"/>
            <a:ext cx="8772210" cy="461665"/>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400" b="1" i="1" u="none" strike="noStrike" cap="none" normalizeH="0" dirty="0" smtClean="0">
                <a:ln>
                  <a:noFill/>
                </a:ln>
                <a:solidFill>
                  <a:srgbClr val="FF0000"/>
                </a:solidFill>
                <a:effectLst/>
                <a:latin typeface="Times New Roman" pitchFamily="18" charset="0"/>
                <a:ea typeface="Calibri" pitchFamily="34" charset="0"/>
                <a:cs typeface="Times New Roman" pitchFamily="18" charset="0"/>
              </a:rPr>
              <a:t>              </a:t>
            </a:r>
            <a:r>
              <a:rPr kumimoji="0" lang="en-US" sz="2400" b="1" i="1" u="none" strike="noStrike" cap="none" normalizeH="0" dirty="0" smtClean="0">
                <a:ln>
                  <a:noFill/>
                </a:ln>
                <a:solidFill>
                  <a:schemeClr val="tx2">
                    <a:lumMod val="75000"/>
                  </a:schemeClr>
                </a:solidFill>
                <a:effectLst/>
                <a:latin typeface="Times New Roman" pitchFamily="18" charset="0"/>
                <a:ea typeface="Calibri" pitchFamily="34" charset="0"/>
                <a:cs typeface="Times New Roman" pitchFamily="18" charset="0"/>
              </a:rPr>
              <a:t>PAPER BAGS OR PLASTIC BAGS: WHICH ARE BEST?</a:t>
            </a:r>
            <a:endParaRPr kumimoji="0" lang="en-US" sz="2400" b="1" i="1" u="none" strike="noStrike" cap="none" normalizeH="0" dirty="0" smtClean="0">
              <a:ln>
                <a:noFill/>
              </a:ln>
              <a:solidFill>
                <a:schemeClr val="tx2">
                  <a:lumMod val="75000"/>
                </a:schemeClr>
              </a:solidFill>
              <a:effectLst/>
              <a:latin typeface="Times New Roman" pitchFamily="18" charset="0"/>
            </a:endParaRPr>
          </a:p>
        </p:txBody>
      </p:sp>
    </p:spTree>
  </p:cSld>
  <p:clrMapOvr>
    <a:masterClrMapping/>
  </p:clrMapOvr>
  <p:transition>
    <p:strips dir="ru"/>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2" name="Picture 4" descr="Зеленый камень"/>
          <p:cNvPicPr>
            <a:picLocks noGrp="1" noChangeAspect="1" noChangeArrowheads="1"/>
          </p:cNvPicPr>
          <p:nvPr>
            <p:ph type="body" idx="1"/>
          </p:nvPr>
        </p:nvPicPr>
        <p:blipFill>
          <a:blip r:embed="rId2" cstate="print">
            <a:lum bright="24000" contrast="-24000"/>
          </a:blip>
          <a:srcRect/>
          <a:stretch>
            <a:fillRect/>
          </a:stretch>
        </p:blipFill>
        <p:spPr>
          <a:xfrm>
            <a:off x="0" y="0"/>
            <a:ext cx="9144000" cy="6858000"/>
          </a:xfrm>
          <a:noFill/>
          <a:ln/>
        </p:spPr>
      </p:pic>
      <p:sp>
        <p:nvSpPr>
          <p:cNvPr id="9217" name="Rectangle 1"/>
          <p:cNvSpPr>
            <a:spLocks noChangeArrowheads="1"/>
          </p:cNvSpPr>
          <p:nvPr/>
        </p:nvSpPr>
        <p:spPr bwMode="auto">
          <a:xfrm>
            <a:off x="0" y="214290"/>
            <a:ext cx="9002016" cy="532453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800" b="1" i="1" u="none" strike="noStrike" cap="none" normalizeH="0" dirty="0" smtClean="0">
                <a:ln>
                  <a:noFill/>
                </a:ln>
                <a:solidFill>
                  <a:schemeClr val="tx2">
                    <a:lumMod val="50000"/>
                  </a:schemeClr>
                </a:solidFill>
                <a:effectLst/>
                <a:latin typeface="Times New Roman" pitchFamily="18" charset="0"/>
                <a:ea typeface="Calibri" pitchFamily="34" charset="0"/>
                <a:cs typeface="Times New Roman" pitchFamily="18" charset="0"/>
              </a:rPr>
              <a:t>Содержание кейса</a:t>
            </a:r>
            <a:endParaRPr kumimoji="0" lang="ru-RU" sz="2800" b="1" i="1" u="none" strike="noStrike" cap="none" normalizeH="0" dirty="0" smtClean="0">
              <a:ln>
                <a:noFill/>
              </a:ln>
              <a:solidFill>
                <a:schemeClr val="tx2">
                  <a:lumMod val="50000"/>
                </a:schemeClr>
              </a:solidFill>
              <a:effectLst/>
              <a:latin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600" b="1" i="1" u="none" strike="noStrike" cap="none" normalizeH="0" dirty="0" smtClean="0">
                <a:ln>
                  <a:noFill/>
                </a:ln>
                <a:solidFill>
                  <a:srgbClr val="FFFF00"/>
                </a:solidFill>
                <a:effectLst/>
                <a:latin typeface="Times New Roman" pitchFamily="18" charset="0"/>
                <a:ea typeface="Calibri" pitchFamily="34" charset="0"/>
                <a:cs typeface="Times New Roman" pitchFamily="18" charset="0"/>
              </a:rPr>
              <a:t>Социальный опрос  на тему « Ваш выбор: бумажные или полиэтиленовые пакеты в    нашей жизни»</a:t>
            </a:r>
            <a:endParaRPr kumimoji="0" lang="ru-RU" sz="2600" b="1" i="1" u="none" strike="noStrike" cap="none" normalizeH="0" dirty="0" smtClean="0">
              <a:ln>
                <a:noFill/>
              </a:ln>
              <a:solidFill>
                <a:srgbClr val="FFFF00"/>
              </a:solidFill>
              <a:effectLst/>
              <a:latin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600" b="1" i="1" u="none" strike="noStrike" cap="none" normalizeH="0" dirty="0" smtClean="0">
                <a:ln>
                  <a:noFill/>
                </a:ln>
                <a:solidFill>
                  <a:srgbClr val="FFFF00"/>
                </a:solidFill>
                <a:effectLst/>
                <a:latin typeface="Times New Roman" pitchFamily="18" charset="0"/>
                <a:ea typeface="Calibri" pitchFamily="34" charset="0"/>
                <a:cs typeface="Times New Roman" pitchFamily="18" charset="0"/>
              </a:rPr>
              <a:t>Сравнение </a:t>
            </a:r>
            <a:r>
              <a:rPr kumimoji="0" lang="ru-RU" sz="2600" b="1" i="1" u="none" strike="noStrike" cap="none" normalizeH="0" dirty="0" err="1" smtClean="0">
                <a:ln>
                  <a:noFill/>
                </a:ln>
                <a:solidFill>
                  <a:srgbClr val="FFFF00"/>
                </a:solidFill>
                <a:effectLst/>
                <a:latin typeface="Times New Roman" pitchFamily="18" charset="0"/>
                <a:ea typeface="Calibri" pitchFamily="34" charset="0"/>
                <a:cs typeface="Times New Roman" pitchFamily="18" charset="0"/>
              </a:rPr>
              <a:t>экологичности</a:t>
            </a:r>
            <a:r>
              <a:rPr kumimoji="0" lang="ru-RU" sz="2600" b="1" i="1" u="none" strike="noStrike" cap="none" normalizeH="0" dirty="0" smtClean="0">
                <a:ln>
                  <a:noFill/>
                </a:ln>
                <a:solidFill>
                  <a:srgbClr val="FFFF00"/>
                </a:solidFill>
                <a:effectLst/>
                <a:latin typeface="Times New Roman" pitchFamily="18" charset="0"/>
                <a:ea typeface="Calibri" pitchFamily="34" charset="0"/>
                <a:cs typeface="Times New Roman" pitchFamily="18" charset="0"/>
              </a:rPr>
              <a:t> пакетов          </a:t>
            </a:r>
            <a:endParaRPr kumimoji="0" lang="ru-RU" sz="2600" b="1" i="1" u="none" strike="noStrike" cap="none" normalizeH="0" dirty="0" smtClean="0">
              <a:ln>
                <a:noFill/>
              </a:ln>
              <a:solidFill>
                <a:srgbClr val="FFFF00"/>
              </a:solidFill>
              <a:effectLst/>
              <a:latin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600" b="1" i="1" u="none" strike="noStrike" cap="none" normalizeH="0" dirty="0" smtClean="0">
                <a:ln>
                  <a:noFill/>
                </a:ln>
                <a:solidFill>
                  <a:srgbClr val="FFFF00"/>
                </a:solidFill>
                <a:effectLst/>
                <a:latin typeface="Times New Roman" pitchFamily="18" charset="0"/>
                <a:ea typeface="Calibri" pitchFamily="34" charset="0"/>
                <a:cs typeface="Times New Roman" pitchFamily="18" charset="0"/>
              </a:rPr>
              <a:t>Экологический </a:t>
            </a:r>
            <a:r>
              <a:rPr kumimoji="0" lang="ru-RU" sz="2600" b="1" i="1" u="none" strike="noStrike" cap="none" normalizeH="0" dirty="0" err="1" smtClean="0">
                <a:ln>
                  <a:noFill/>
                </a:ln>
                <a:solidFill>
                  <a:srgbClr val="FFFF00"/>
                </a:solidFill>
                <a:effectLst/>
                <a:latin typeface="Times New Roman" pitchFamily="18" charset="0"/>
                <a:ea typeface="Calibri" pitchFamily="34" charset="0"/>
                <a:cs typeface="Times New Roman" pitchFamily="18" charset="0"/>
              </a:rPr>
              <a:t>мониторин</a:t>
            </a:r>
            <a:r>
              <a:rPr kumimoji="0" lang="ru-RU" sz="2600" b="1" i="1" u="none" strike="noStrike" cap="none" normalizeH="0" dirty="0" smtClean="0">
                <a:ln>
                  <a:noFill/>
                </a:ln>
                <a:solidFill>
                  <a:srgbClr val="FFFF00"/>
                </a:solidFill>
                <a:effectLst/>
                <a:latin typeface="Times New Roman" pitchFamily="18" charset="0"/>
                <a:ea typeface="Calibri" pitchFamily="34" charset="0"/>
                <a:cs typeface="Times New Roman" pitchFamily="18" charset="0"/>
              </a:rPr>
              <a:t> уровня загрязненности территории своего микрорайона полиэтиленовыми пакетами</a:t>
            </a:r>
            <a:endParaRPr kumimoji="0" lang="ru-RU" sz="2600" b="1" i="1" u="none" strike="noStrike" cap="none" normalizeH="0" dirty="0" smtClean="0">
              <a:ln>
                <a:noFill/>
              </a:ln>
              <a:solidFill>
                <a:srgbClr val="FFFF00"/>
              </a:solidFill>
              <a:effectLst/>
              <a:latin typeface="Times New Roman" pitchFamily="18" charset="0"/>
            </a:endParaRPr>
          </a:p>
          <a:p>
            <a:pPr marL="514350" marR="0" lvl="0" indent="-514350" algn="l" defTabSz="914400" rtl="0" eaLnBrk="0" fontAlgn="base" latinLnBrk="0" hangingPunct="0">
              <a:lnSpc>
                <a:spcPct val="100000"/>
              </a:lnSpc>
              <a:spcBef>
                <a:spcPct val="0"/>
              </a:spcBef>
              <a:spcAft>
                <a:spcPct val="0"/>
              </a:spcAft>
              <a:buClrTx/>
              <a:buSzTx/>
              <a:buFontTx/>
              <a:buAutoNum type="arabicPeriod" startAt="5"/>
              <a:tabLst/>
            </a:pPr>
            <a:r>
              <a:rPr kumimoji="0" lang="en-US" sz="2600" b="1" i="1" u="none" strike="noStrike" cap="none" normalizeH="0" dirty="0" smtClean="0">
                <a:ln>
                  <a:noFill/>
                </a:ln>
                <a:solidFill>
                  <a:srgbClr val="FFFF00"/>
                </a:solidFill>
                <a:effectLst/>
                <a:latin typeface="Times New Roman" pitchFamily="18" charset="0"/>
                <a:ea typeface="Calibri" pitchFamily="34" charset="0"/>
                <a:cs typeface="Times New Roman" pitchFamily="18" charset="0"/>
              </a:rPr>
              <a:t>V. Evans “Spotlight 8”, p.38-39</a:t>
            </a:r>
            <a:r>
              <a:rPr kumimoji="0" lang="ru-RU" sz="2600" b="1" i="1" u="none" strike="noStrike" cap="none" normalizeH="0" dirty="0" smtClean="0">
                <a:ln>
                  <a:noFill/>
                </a:ln>
                <a:solidFill>
                  <a:srgbClr val="FFFF00"/>
                </a:solidFill>
                <a:effectLst/>
                <a:latin typeface="Times New Roman" pitchFamily="18" charset="0"/>
                <a:ea typeface="Calibri" pitchFamily="34" charset="0"/>
                <a:cs typeface="Times New Roman" pitchFamily="18" charset="0"/>
              </a:rPr>
              <a:t> работа со статьёй</a:t>
            </a:r>
            <a:endParaRPr kumimoji="0" lang="ru-RU" sz="2600" b="1" i="1" u="none" strike="noStrike" cap="none" normalizeH="0" dirty="0" smtClean="0">
              <a:ln>
                <a:noFill/>
              </a:ln>
              <a:solidFill>
                <a:srgbClr val="FFFF00"/>
              </a:solidFill>
              <a:effectLst/>
              <a:latin typeface="Times New Roman" pitchFamily="18" charset="0"/>
            </a:endParaRPr>
          </a:p>
          <a:p>
            <a:pPr marL="514350" marR="0" lvl="0" indent="-514350" algn="l" defTabSz="914400" rtl="0" eaLnBrk="0" fontAlgn="base" latinLnBrk="0" hangingPunct="0">
              <a:lnSpc>
                <a:spcPct val="100000"/>
              </a:lnSpc>
              <a:spcBef>
                <a:spcPct val="0"/>
              </a:spcBef>
              <a:spcAft>
                <a:spcPct val="0"/>
              </a:spcAft>
              <a:buClrTx/>
              <a:buSzTx/>
              <a:buFontTx/>
              <a:buAutoNum type="arabicPeriod" startAt="5"/>
              <a:tabLst/>
            </a:pPr>
            <a:r>
              <a:rPr kumimoji="0" lang="ru-RU" sz="2600" b="1" i="1" u="none" strike="noStrike" cap="none" normalizeH="0" dirty="0" smtClean="0">
                <a:ln>
                  <a:noFill/>
                </a:ln>
                <a:solidFill>
                  <a:srgbClr val="FFFF00"/>
                </a:solidFill>
                <a:effectLst/>
                <a:latin typeface="Times New Roman" pitchFamily="18" charset="0"/>
                <a:ea typeface="Calibri" pitchFamily="34" charset="0"/>
                <a:cs typeface="Times New Roman" pitchFamily="18" charset="0"/>
              </a:rPr>
              <a:t>- статья «Что действительно лучше: бумажные или полиэтиленовые сумки».</a:t>
            </a:r>
            <a:endParaRPr kumimoji="0" lang="ru-RU" sz="2600" b="1" i="1" u="none" strike="noStrike" cap="none" normalizeH="0" dirty="0" smtClean="0">
              <a:ln>
                <a:noFill/>
              </a:ln>
              <a:solidFill>
                <a:srgbClr val="FFFF00"/>
              </a:solidFill>
              <a:effectLst/>
              <a:latin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600" b="1" i="1" u="none" strike="noStrike" cap="none" normalizeH="0" dirty="0" smtClean="0">
                <a:ln>
                  <a:noFill/>
                </a:ln>
                <a:solidFill>
                  <a:srgbClr val="FFFF00"/>
                </a:solidFill>
                <a:effectLst/>
                <a:latin typeface="Times New Roman" pitchFamily="18" charset="0"/>
                <a:ea typeface="Calibri" pitchFamily="34" charset="0"/>
                <a:cs typeface="Times New Roman" pitchFamily="18" charset="0"/>
              </a:rPr>
              <a:t>- видеофильм «Почему полиэтиленовые пакеты – это зло?» </a:t>
            </a:r>
            <a:endParaRPr kumimoji="0" lang="ru-RU" sz="2600" b="1" i="1" u="none" strike="noStrike" cap="none" normalizeH="0" dirty="0" smtClean="0">
              <a:ln>
                <a:noFill/>
              </a:ln>
              <a:solidFill>
                <a:srgbClr val="FFFF00"/>
              </a:solidFill>
              <a:effectLst/>
              <a:latin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600" b="1" i="1" u="none" strike="noStrike" cap="none" normalizeH="0" dirty="0" smtClean="0">
                <a:ln>
                  <a:noFill/>
                </a:ln>
                <a:solidFill>
                  <a:srgbClr val="FFFF00"/>
                </a:solidFill>
                <a:effectLst/>
                <a:latin typeface="Times New Roman" pitchFamily="18" charset="0"/>
                <a:ea typeface="Calibri" pitchFamily="34" charset="0"/>
                <a:cs typeface="Times New Roman" pitchFamily="18" charset="0"/>
              </a:rPr>
              <a:t> -видеофильм «Бумажные, полиэтиленовые или сумки многократного   использования» </a:t>
            </a:r>
            <a:endParaRPr kumimoji="0" lang="ru-RU" sz="2600" b="1" i="1" u="none" strike="noStrike" cap="none" normalizeH="0" dirty="0" smtClean="0">
              <a:ln>
                <a:noFill/>
              </a:ln>
              <a:solidFill>
                <a:srgbClr val="FFFF00"/>
              </a:solidFill>
              <a:effectLst/>
              <a:latin typeface="Times New Roman" pitchFamily="18" charset="0"/>
            </a:endParaRPr>
          </a:p>
        </p:txBody>
      </p:sp>
    </p:spTree>
  </p:cSld>
  <p:clrMapOvr>
    <a:masterClrMapping/>
  </p:clrMapOvr>
  <p:transition>
    <p:strips dir="ru"/>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4" name="Picture 4" descr="Зеленый камень"/>
          <p:cNvPicPr>
            <a:picLocks noGrp="1" noChangeAspect="1" noChangeArrowheads="1"/>
          </p:cNvPicPr>
          <p:nvPr>
            <p:ph type="body" idx="1"/>
          </p:nvPr>
        </p:nvPicPr>
        <p:blipFill>
          <a:blip r:embed="rId2" cstate="print">
            <a:lum bright="24000" contrast="-24000"/>
          </a:blip>
          <a:srcRect/>
          <a:stretch>
            <a:fillRect/>
          </a:stretch>
        </p:blipFill>
        <p:spPr>
          <a:xfrm>
            <a:off x="0" y="0"/>
            <a:ext cx="9144000" cy="6858000"/>
          </a:xfrm>
          <a:noFill/>
          <a:ln/>
        </p:spPr>
      </p:pic>
      <p:sp>
        <p:nvSpPr>
          <p:cNvPr id="20485" name="Rectangle 5"/>
          <p:cNvSpPr>
            <a:spLocks noChangeArrowheads="1"/>
          </p:cNvSpPr>
          <p:nvPr/>
        </p:nvSpPr>
        <p:spPr bwMode="auto">
          <a:xfrm>
            <a:off x="395288" y="188913"/>
            <a:ext cx="8424862" cy="830997"/>
          </a:xfrm>
          <a:prstGeom prst="rect">
            <a:avLst/>
          </a:prstGeom>
          <a:noFill/>
          <a:ln w="9525">
            <a:noFill/>
            <a:miter lim="800000"/>
            <a:headEnd/>
            <a:tailEnd/>
          </a:ln>
          <a:effectLst/>
        </p:spPr>
        <p:txBody>
          <a:bodyPr anchor="ctr">
            <a:spAutoFit/>
          </a:bodyPr>
          <a:lstStyle/>
          <a:p>
            <a:pPr algn="ctr"/>
            <a:endParaRPr lang="ru-RU" sz="2400" dirty="0">
              <a:latin typeface="Times New Roman" pitchFamily="18" charset="0"/>
            </a:endParaRPr>
          </a:p>
          <a:p>
            <a:pPr algn="ctr"/>
            <a:endParaRPr lang="ru-RU" sz="2400" dirty="0">
              <a:latin typeface="Times New Roman" pitchFamily="18" charset="0"/>
            </a:endParaRPr>
          </a:p>
        </p:txBody>
      </p:sp>
      <p:sp>
        <p:nvSpPr>
          <p:cNvPr id="7169" name="Rectangle 1"/>
          <p:cNvSpPr>
            <a:spLocks noChangeArrowheads="1"/>
          </p:cNvSpPr>
          <p:nvPr/>
        </p:nvSpPr>
        <p:spPr bwMode="auto">
          <a:xfrm>
            <a:off x="0" y="0"/>
            <a:ext cx="6490110" cy="1769715"/>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800" b="1" i="1" u="none" strike="noStrike" cap="none" normalizeH="0" baseline="0" dirty="0" smtClean="0">
                <a:ln>
                  <a:noFill/>
                </a:ln>
                <a:solidFill>
                  <a:srgbClr val="FFFF00"/>
                </a:solidFill>
                <a:effectLst/>
                <a:latin typeface="Times New Roman" pitchFamily="18" charset="0"/>
                <a:ea typeface="Calibri" pitchFamily="34" charset="0"/>
                <a:cs typeface="Times New Roman" pitchFamily="18" charset="0"/>
              </a:rPr>
              <a:t>                                 </a:t>
            </a:r>
            <a:r>
              <a:rPr kumimoji="0" lang="ru-RU" sz="2800" b="1" i="1" u="none" strike="noStrike" cap="none" normalizeH="0" baseline="0" dirty="0" smtClean="0">
                <a:ln>
                  <a:noFill/>
                </a:ln>
                <a:solidFill>
                  <a:schemeClr val="tx2">
                    <a:lumMod val="50000"/>
                  </a:schemeClr>
                </a:solidFill>
                <a:effectLst/>
                <a:latin typeface="Times New Roman" pitchFamily="18" charset="0"/>
                <a:ea typeface="Calibri" pitchFamily="34" charset="0"/>
                <a:cs typeface="Times New Roman" pitchFamily="18" charset="0"/>
              </a:rPr>
              <a:t>Социальный</a:t>
            </a:r>
            <a:r>
              <a:rPr kumimoji="0" lang="ru-RU" sz="2800" b="1" i="1" u="none" strike="noStrike" cap="none" normalizeH="0" dirty="0" smtClean="0">
                <a:ln>
                  <a:noFill/>
                </a:ln>
                <a:solidFill>
                  <a:schemeClr val="tx2">
                    <a:lumMod val="50000"/>
                  </a:schemeClr>
                </a:solidFill>
                <a:effectLst/>
                <a:latin typeface="Times New Roman" pitchFamily="18" charset="0"/>
                <a:ea typeface="Calibri" pitchFamily="34" charset="0"/>
                <a:cs typeface="Times New Roman" pitchFamily="18" charset="0"/>
              </a:rPr>
              <a:t> опрос    </a:t>
            </a:r>
          </a:p>
          <a:p>
            <a:pPr marL="0" marR="0" lvl="0" indent="0" algn="l" defTabSz="914400" rtl="0" eaLnBrk="1" fontAlgn="base" latinLnBrk="0" hangingPunct="1">
              <a:lnSpc>
                <a:spcPct val="100000"/>
              </a:lnSpc>
              <a:spcBef>
                <a:spcPct val="0"/>
              </a:spcBef>
              <a:spcAft>
                <a:spcPct val="0"/>
              </a:spcAft>
              <a:buClrTx/>
              <a:buSzTx/>
              <a:buFontTx/>
              <a:buNone/>
              <a:tabLst/>
            </a:pPr>
            <a:endParaRPr lang="ru-RU" sz="2700" b="1" i="1" dirty="0" smtClean="0">
              <a:latin typeface="Times New Roman" pitchFamily="18" charset="0"/>
              <a:ea typeface="Calibri" pitchFamily="34"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ru-RU" sz="2700" b="1" i="1" u="none" strike="noStrike" cap="none" normalizeH="0" dirty="0" smtClean="0">
                <a:ln>
                  <a:noFill/>
                </a:ln>
                <a:solidFill>
                  <a:srgbClr val="FFFF00"/>
                </a:solidFill>
                <a:effectLst/>
                <a:latin typeface="Times New Roman" pitchFamily="18" charset="0"/>
                <a:ea typeface="Calibri" pitchFamily="34" charset="0"/>
                <a:cs typeface="Times New Roman" pitchFamily="18" charset="0"/>
              </a:rPr>
              <a:t>  </a:t>
            </a:r>
            <a:r>
              <a:rPr kumimoji="0" lang="en-US" sz="2700" b="1" i="1" u="none" strike="noStrike" cap="none" normalizeH="0" dirty="0" smtClean="0">
                <a:ln>
                  <a:noFill/>
                </a:ln>
                <a:solidFill>
                  <a:srgbClr val="FFFF00"/>
                </a:solidFill>
                <a:effectLst/>
                <a:latin typeface="Times New Roman" pitchFamily="18" charset="0"/>
                <a:ea typeface="Calibri" pitchFamily="34" charset="0"/>
                <a:cs typeface="Times New Roman" pitchFamily="18" charset="0"/>
              </a:rPr>
              <a:t>What is your choice?</a:t>
            </a:r>
            <a:r>
              <a:rPr kumimoji="0" lang="ru-RU" sz="2700" b="1" i="1" u="none" strike="noStrike" cap="none" normalizeH="0" dirty="0" smtClean="0">
                <a:ln>
                  <a:noFill/>
                </a:ln>
                <a:solidFill>
                  <a:srgbClr val="FFFF00"/>
                </a:solidFill>
                <a:effectLst/>
                <a:latin typeface="Times New Roman" pitchFamily="18" charset="0"/>
                <a:ea typeface="Calibri" pitchFamily="34" charset="0"/>
                <a:cs typeface="Times New Roman" pitchFamily="18" charset="0"/>
              </a:rPr>
              <a:t>\</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2700" b="1" i="1" u="none" strike="noStrike" cap="none" normalizeH="0" dirty="0" smtClean="0">
              <a:ln>
                <a:noFill/>
              </a:ln>
              <a:solidFill>
                <a:schemeClr val="tx1"/>
              </a:solidFill>
              <a:effectLst/>
              <a:latin typeface="Times New Roman" pitchFamily="18" charset="0"/>
            </a:endParaRPr>
          </a:p>
        </p:txBody>
      </p:sp>
      <p:graphicFrame>
        <p:nvGraphicFramePr>
          <p:cNvPr id="6" name="Таблица 5"/>
          <p:cNvGraphicFramePr>
            <a:graphicFrameLocks noGrp="1"/>
          </p:cNvGraphicFramePr>
          <p:nvPr/>
        </p:nvGraphicFramePr>
        <p:xfrm>
          <a:off x="714348" y="1428736"/>
          <a:ext cx="6707850" cy="4876800"/>
        </p:xfrm>
        <a:graphic>
          <a:graphicData uri="http://schemas.openxmlformats.org/drawingml/2006/table">
            <a:tbl>
              <a:tblPr/>
              <a:tblGrid>
                <a:gridCol w="1278416"/>
                <a:gridCol w="1735978"/>
                <a:gridCol w="1846345"/>
                <a:gridCol w="1847111"/>
              </a:tblGrid>
              <a:tr h="226234">
                <a:tc gridSpan="4">
                  <a:txBody>
                    <a:bodyPr/>
                    <a:lstStyle/>
                    <a:p>
                      <a:pPr>
                        <a:spcAft>
                          <a:spcPts val="0"/>
                        </a:spcAft>
                      </a:pPr>
                      <a:r>
                        <a:rPr lang="ru-RU" sz="2000" baseline="0" dirty="0">
                          <a:solidFill>
                            <a:srgbClr val="FFFF00"/>
                          </a:solidFill>
                          <a:latin typeface="Calibri"/>
                          <a:ea typeface="Calibri"/>
                          <a:cs typeface="Times New Roman"/>
                        </a:rPr>
                        <a:t> </a:t>
                      </a:r>
                      <a:r>
                        <a:rPr lang="en-US" sz="2000" baseline="0" dirty="0">
                          <a:solidFill>
                            <a:srgbClr val="FFFF00"/>
                          </a:solidFill>
                          <a:latin typeface="Calibri"/>
                          <a:ea typeface="Calibri"/>
                          <a:cs typeface="Times New Roman"/>
                        </a:rPr>
                        <a:t>      1. How many new plastic, paper or eco bags do you use?</a:t>
                      </a:r>
                      <a:endParaRPr lang="ru-RU" sz="2000" baseline="0" dirty="0">
                        <a:solidFill>
                          <a:srgbClr val="FFFF00"/>
                        </a:solidFill>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c hMerge="1">
                  <a:txBody>
                    <a:bodyPr/>
                    <a:lstStyle/>
                    <a:p>
                      <a:endParaRPr lang="ru-RU"/>
                    </a:p>
                  </a:txBody>
                  <a:tcPr/>
                </a:tc>
              </a:tr>
              <a:tr h="236517">
                <a:tc>
                  <a:txBody>
                    <a:bodyPr/>
                    <a:lstStyle/>
                    <a:p>
                      <a:pPr>
                        <a:spcAft>
                          <a:spcPts val="0"/>
                        </a:spcAft>
                      </a:pPr>
                      <a:endParaRPr lang="en-US" sz="2000" baseline="0" dirty="0">
                        <a:solidFill>
                          <a:srgbClr val="FFFF00"/>
                        </a:solidFill>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2000" baseline="0" dirty="0">
                          <a:solidFill>
                            <a:srgbClr val="FFFF00"/>
                          </a:solidFill>
                          <a:latin typeface="Calibri"/>
                          <a:ea typeface="Calibri"/>
                          <a:cs typeface="Times New Roman"/>
                        </a:rPr>
                        <a:t>plastic</a:t>
                      </a:r>
                      <a:endParaRPr lang="ru-RU" sz="2000" baseline="0" dirty="0">
                        <a:solidFill>
                          <a:srgbClr val="FFFF00"/>
                        </a:solidFill>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2000" baseline="0">
                          <a:solidFill>
                            <a:srgbClr val="FFFF00"/>
                          </a:solidFill>
                          <a:latin typeface="Calibri"/>
                          <a:ea typeface="Calibri"/>
                          <a:cs typeface="Times New Roman"/>
                        </a:rPr>
                        <a:t>paper	</a:t>
                      </a:r>
                      <a:endParaRPr lang="ru-RU" sz="2000" baseline="0">
                        <a:solidFill>
                          <a:srgbClr val="FFFF00"/>
                        </a:solidFill>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2000" baseline="0">
                          <a:solidFill>
                            <a:srgbClr val="FFFF00"/>
                          </a:solidFill>
                          <a:latin typeface="Calibri"/>
                          <a:ea typeface="Calibri"/>
                          <a:cs typeface="Times New Roman"/>
                        </a:rPr>
                        <a:t>     </a:t>
                      </a:r>
                      <a:r>
                        <a:rPr lang="en-US" sz="2000" baseline="0">
                          <a:solidFill>
                            <a:srgbClr val="FFFF00"/>
                          </a:solidFill>
                          <a:latin typeface="Calibri"/>
                          <a:ea typeface="Calibri"/>
                          <a:cs typeface="Times New Roman"/>
                        </a:rPr>
                        <a:t>eco</a:t>
                      </a:r>
                      <a:endParaRPr lang="ru-RU" sz="2000" baseline="0">
                        <a:solidFill>
                          <a:srgbClr val="FFFF00"/>
                        </a:solidFill>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6234">
                <a:tc>
                  <a:txBody>
                    <a:bodyPr/>
                    <a:lstStyle/>
                    <a:p>
                      <a:pPr>
                        <a:spcAft>
                          <a:spcPts val="0"/>
                        </a:spcAft>
                      </a:pPr>
                      <a:r>
                        <a:rPr lang="ru-RU" sz="2000" baseline="0">
                          <a:solidFill>
                            <a:srgbClr val="FFFF00"/>
                          </a:solidFill>
                          <a:latin typeface="Calibri"/>
                          <a:ea typeface="Calibri"/>
                          <a:cs typeface="Times New Roman"/>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n-US" sz="2000" baseline="0" dirty="0">
                        <a:solidFill>
                          <a:srgbClr val="FFFF00"/>
                        </a:solidFill>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n-US" sz="2000" baseline="0">
                        <a:solidFill>
                          <a:srgbClr val="FFFF00"/>
                        </a:solidFill>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n-US" sz="2000" baseline="0">
                        <a:solidFill>
                          <a:srgbClr val="FFFF00"/>
                        </a:solidFill>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6234">
                <a:tc>
                  <a:txBody>
                    <a:bodyPr/>
                    <a:lstStyle/>
                    <a:p>
                      <a:pPr>
                        <a:spcAft>
                          <a:spcPts val="0"/>
                        </a:spcAft>
                      </a:pPr>
                      <a:r>
                        <a:rPr lang="ru-RU" sz="2000" baseline="0">
                          <a:solidFill>
                            <a:srgbClr val="FFFF00"/>
                          </a:solidFill>
                          <a:latin typeface="Calibri"/>
                          <a:ea typeface="Calibri"/>
                          <a:cs typeface="Times New Roman"/>
                        </a:rPr>
                        <a:t>1-5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n-US" sz="2000" baseline="0" dirty="0">
                        <a:solidFill>
                          <a:srgbClr val="FFFF00"/>
                        </a:solidFill>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n-US" sz="2000" baseline="0">
                        <a:solidFill>
                          <a:srgbClr val="FFFF00"/>
                        </a:solidFill>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n-US" sz="2000" baseline="0">
                        <a:solidFill>
                          <a:srgbClr val="FFFF00"/>
                        </a:solidFill>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6234">
                <a:tc>
                  <a:txBody>
                    <a:bodyPr/>
                    <a:lstStyle/>
                    <a:p>
                      <a:pPr>
                        <a:spcAft>
                          <a:spcPts val="0"/>
                        </a:spcAft>
                      </a:pPr>
                      <a:r>
                        <a:rPr lang="ru-RU" sz="2000" baseline="0">
                          <a:solidFill>
                            <a:srgbClr val="FFFF00"/>
                          </a:solidFill>
                          <a:latin typeface="Calibri"/>
                          <a:ea typeface="Calibri"/>
                          <a:cs typeface="Times New Roman"/>
                        </a:rPr>
                        <a:t>6-10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n-US" sz="2000" baseline="0" dirty="0">
                        <a:solidFill>
                          <a:srgbClr val="FFFF00"/>
                        </a:solidFill>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n-US" sz="2000" baseline="0">
                        <a:solidFill>
                          <a:srgbClr val="FFFF00"/>
                        </a:solidFill>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n-US" sz="2000" baseline="0">
                        <a:solidFill>
                          <a:srgbClr val="FFFF00"/>
                        </a:solidFill>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6234">
                <a:tc>
                  <a:txBody>
                    <a:bodyPr/>
                    <a:lstStyle/>
                    <a:p>
                      <a:pPr>
                        <a:spcAft>
                          <a:spcPts val="0"/>
                        </a:spcAft>
                      </a:pPr>
                      <a:r>
                        <a:rPr lang="en-US" sz="2000" baseline="0">
                          <a:solidFill>
                            <a:srgbClr val="FFFF00"/>
                          </a:solidFill>
                          <a:latin typeface="Calibri"/>
                          <a:ea typeface="Calibri"/>
                          <a:cs typeface="Times New Roman"/>
                        </a:rPr>
                        <a:t>more</a:t>
                      </a:r>
                      <a:endParaRPr lang="ru-RU" sz="2000" baseline="0">
                        <a:solidFill>
                          <a:srgbClr val="FFFF00"/>
                        </a:solidFill>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n-US" sz="2000" baseline="0" dirty="0">
                        <a:solidFill>
                          <a:srgbClr val="FFFF00"/>
                        </a:solidFill>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n-US" sz="2000" baseline="0">
                        <a:solidFill>
                          <a:srgbClr val="FFFF00"/>
                        </a:solidFill>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n-US" sz="2000" baseline="0">
                        <a:solidFill>
                          <a:srgbClr val="FFFF00"/>
                        </a:solidFill>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6234">
                <a:tc gridSpan="4">
                  <a:txBody>
                    <a:bodyPr/>
                    <a:lstStyle/>
                    <a:p>
                      <a:pPr>
                        <a:spcAft>
                          <a:spcPts val="0"/>
                        </a:spcAft>
                      </a:pPr>
                      <a:r>
                        <a:rPr lang="en-US" sz="2000" baseline="0" dirty="0">
                          <a:solidFill>
                            <a:srgbClr val="FFFF00"/>
                          </a:solidFill>
                          <a:latin typeface="Calibri"/>
                          <a:ea typeface="Calibri"/>
                          <a:cs typeface="Times New Roman"/>
                        </a:rPr>
                        <a:t>2.      What do you do with those bags?</a:t>
                      </a:r>
                      <a:endParaRPr lang="ru-RU" sz="2000" baseline="0" dirty="0">
                        <a:solidFill>
                          <a:srgbClr val="FFFF00"/>
                        </a:solidFill>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c hMerge="1">
                  <a:txBody>
                    <a:bodyPr/>
                    <a:lstStyle/>
                    <a:p>
                      <a:endParaRPr lang="ru-RU"/>
                    </a:p>
                  </a:txBody>
                  <a:tcPr/>
                </a:tc>
              </a:tr>
              <a:tr h="226234">
                <a:tc>
                  <a:txBody>
                    <a:bodyPr/>
                    <a:lstStyle/>
                    <a:p>
                      <a:pPr>
                        <a:spcAft>
                          <a:spcPts val="0"/>
                        </a:spcAft>
                      </a:pPr>
                      <a:r>
                        <a:rPr lang="en-US" sz="2000" baseline="0">
                          <a:solidFill>
                            <a:srgbClr val="FFFF00"/>
                          </a:solidFill>
                          <a:latin typeface="Calibri"/>
                          <a:ea typeface="Calibri"/>
                          <a:cs typeface="Times New Roman"/>
                        </a:rPr>
                        <a:t>Throw away</a:t>
                      </a:r>
                      <a:endParaRPr lang="ru-RU" sz="2000" baseline="0">
                        <a:solidFill>
                          <a:srgbClr val="FFFF00"/>
                        </a:solidFill>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n-US" sz="2000" baseline="0" dirty="0">
                        <a:solidFill>
                          <a:srgbClr val="FFFF00"/>
                        </a:solidFill>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n-US" sz="2000" baseline="0">
                        <a:solidFill>
                          <a:srgbClr val="FFFF00"/>
                        </a:solidFill>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n-US" sz="2000" baseline="0">
                        <a:solidFill>
                          <a:srgbClr val="FFFF00"/>
                        </a:solidFill>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6234">
                <a:tc>
                  <a:txBody>
                    <a:bodyPr/>
                    <a:lstStyle/>
                    <a:p>
                      <a:pPr>
                        <a:spcAft>
                          <a:spcPts val="0"/>
                        </a:spcAft>
                      </a:pPr>
                      <a:r>
                        <a:rPr lang="en-US" sz="2000" baseline="0">
                          <a:solidFill>
                            <a:srgbClr val="FFFF00"/>
                          </a:solidFill>
                          <a:latin typeface="Calibri"/>
                          <a:ea typeface="Calibri"/>
                          <a:cs typeface="Times New Roman"/>
                        </a:rPr>
                        <a:t>Reuse</a:t>
                      </a:r>
                      <a:endParaRPr lang="ru-RU" sz="2000" baseline="0">
                        <a:solidFill>
                          <a:srgbClr val="FFFF00"/>
                        </a:solidFill>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n-US" sz="2000" baseline="0" dirty="0">
                        <a:solidFill>
                          <a:srgbClr val="FFFF00"/>
                        </a:solidFill>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n-US" sz="2000" baseline="0">
                        <a:solidFill>
                          <a:srgbClr val="FFFF00"/>
                        </a:solidFill>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n-US" sz="2000" baseline="0">
                        <a:solidFill>
                          <a:srgbClr val="FFFF00"/>
                        </a:solidFill>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6234">
                <a:tc>
                  <a:txBody>
                    <a:bodyPr/>
                    <a:lstStyle/>
                    <a:p>
                      <a:pPr>
                        <a:spcAft>
                          <a:spcPts val="0"/>
                        </a:spcAft>
                      </a:pPr>
                      <a:r>
                        <a:rPr lang="en-US" sz="2000" baseline="0">
                          <a:solidFill>
                            <a:srgbClr val="FFFF00"/>
                          </a:solidFill>
                          <a:latin typeface="Calibri"/>
                          <a:ea typeface="Calibri"/>
                          <a:cs typeface="Times New Roman"/>
                        </a:rPr>
                        <a:t>Recycle	</a:t>
                      </a:r>
                      <a:endParaRPr lang="ru-RU" sz="2000" baseline="0">
                        <a:solidFill>
                          <a:srgbClr val="FFFF00"/>
                        </a:solidFill>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n-US" sz="2000" baseline="0">
                        <a:solidFill>
                          <a:srgbClr val="FFFF00"/>
                        </a:solidFill>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n-US" sz="2000" baseline="0" dirty="0">
                        <a:solidFill>
                          <a:srgbClr val="FFFF00"/>
                        </a:solidFill>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n-US" sz="2000" baseline="0">
                        <a:solidFill>
                          <a:srgbClr val="FFFF00"/>
                        </a:solidFill>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6234">
                <a:tc gridSpan="4">
                  <a:txBody>
                    <a:bodyPr/>
                    <a:lstStyle/>
                    <a:p>
                      <a:pPr>
                        <a:spcAft>
                          <a:spcPts val="0"/>
                        </a:spcAft>
                      </a:pPr>
                      <a:r>
                        <a:rPr lang="en-US" sz="2000" baseline="0" dirty="0">
                          <a:solidFill>
                            <a:srgbClr val="FFFF00"/>
                          </a:solidFill>
                          <a:latin typeface="Calibri"/>
                          <a:ea typeface="Calibri"/>
                          <a:cs typeface="Times New Roman"/>
                        </a:rPr>
                        <a:t>3. How often do you bring your own bags to stores?</a:t>
                      </a:r>
                      <a:endParaRPr lang="ru-RU" sz="2000" baseline="0" dirty="0">
                        <a:solidFill>
                          <a:srgbClr val="FFFF00"/>
                        </a:solidFill>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c hMerge="1">
                  <a:txBody>
                    <a:bodyPr/>
                    <a:lstStyle/>
                    <a:p>
                      <a:endParaRPr lang="ru-RU"/>
                    </a:p>
                  </a:txBody>
                  <a:tcPr/>
                </a:tc>
              </a:tr>
              <a:tr h="226234">
                <a:tc>
                  <a:txBody>
                    <a:bodyPr/>
                    <a:lstStyle/>
                    <a:p>
                      <a:pPr>
                        <a:spcAft>
                          <a:spcPts val="0"/>
                        </a:spcAft>
                      </a:pPr>
                      <a:r>
                        <a:rPr lang="en-US" sz="2000" baseline="0">
                          <a:solidFill>
                            <a:srgbClr val="FFFF00"/>
                          </a:solidFill>
                          <a:latin typeface="Calibri"/>
                          <a:ea typeface="Calibri"/>
                          <a:cs typeface="Times New Roman"/>
                        </a:rPr>
                        <a:t>Never</a:t>
                      </a:r>
                      <a:endParaRPr lang="ru-RU" sz="2000" baseline="0">
                        <a:solidFill>
                          <a:srgbClr val="FFFF00"/>
                        </a:solidFill>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n-US" sz="2000" baseline="0">
                        <a:solidFill>
                          <a:srgbClr val="FFFF00"/>
                        </a:solidFill>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n-US" sz="2000" baseline="0" dirty="0">
                        <a:solidFill>
                          <a:srgbClr val="FFFF00"/>
                        </a:solidFill>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n-US" sz="2000" baseline="0">
                        <a:solidFill>
                          <a:srgbClr val="FFFF00"/>
                        </a:solidFill>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6234">
                <a:tc>
                  <a:txBody>
                    <a:bodyPr/>
                    <a:lstStyle/>
                    <a:p>
                      <a:pPr>
                        <a:spcAft>
                          <a:spcPts val="0"/>
                        </a:spcAft>
                      </a:pPr>
                      <a:r>
                        <a:rPr lang="en-US" sz="2000" baseline="0">
                          <a:solidFill>
                            <a:srgbClr val="FFFF00"/>
                          </a:solidFill>
                          <a:latin typeface="Calibri"/>
                          <a:ea typeface="Calibri"/>
                          <a:cs typeface="Times New Roman"/>
                        </a:rPr>
                        <a:t>Always	</a:t>
                      </a:r>
                      <a:endParaRPr lang="ru-RU" sz="2000" baseline="0">
                        <a:solidFill>
                          <a:srgbClr val="FFFF00"/>
                        </a:solidFill>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n-US" sz="2000" baseline="0" dirty="0">
                        <a:solidFill>
                          <a:srgbClr val="FFFF00"/>
                        </a:solidFill>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n-US" sz="2000" baseline="0" dirty="0">
                        <a:solidFill>
                          <a:srgbClr val="FFFF00"/>
                        </a:solidFill>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n-US" sz="2000" baseline="0">
                        <a:solidFill>
                          <a:srgbClr val="FFFF00"/>
                        </a:solidFill>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6234">
                <a:tc>
                  <a:txBody>
                    <a:bodyPr/>
                    <a:lstStyle/>
                    <a:p>
                      <a:pPr>
                        <a:spcAft>
                          <a:spcPts val="0"/>
                        </a:spcAft>
                      </a:pPr>
                      <a:r>
                        <a:rPr lang="en-US" sz="2000" baseline="0">
                          <a:solidFill>
                            <a:srgbClr val="FFFF00"/>
                          </a:solidFill>
                          <a:latin typeface="Calibri"/>
                          <a:ea typeface="Calibri"/>
                          <a:cs typeface="Times New Roman"/>
                        </a:rPr>
                        <a:t>Once in a while</a:t>
                      </a:r>
                      <a:endParaRPr lang="ru-RU" sz="2000" baseline="0">
                        <a:solidFill>
                          <a:srgbClr val="FFFF00"/>
                        </a:solidFill>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n-US" sz="2000" baseline="0">
                        <a:solidFill>
                          <a:srgbClr val="FFFF00"/>
                        </a:solidFill>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n-US" sz="2000" baseline="0" dirty="0">
                        <a:solidFill>
                          <a:srgbClr val="FFFF00"/>
                        </a:solidFill>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n-US" sz="2000" baseline="0" dirty="0">
                        <a:solidFill>
                          <a:srgbClr val="FFFF00"/>
                        </a:solidFill>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strips dir="ru"/>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8" name="Picture 4" descr="Зеленый камень"/>
          <p:cNvPicPr>
            <a:picLocks noGrp="1" noChangeAspect="1" noChangeArrowheads="1"/>
          </p:cNvPicPr>
          <p:nvPr>
            <p:ph type="body" idx="1"/>
          </p:nvPr>
        </p:nvPicPr>
        <p:blipFill>
          <a:blip r:embed="rId2" cstate="print">
            <a:lum bright="24000" contrast="-24000"/>
          </a:blip>
          <a:srcRect/>
          <a:stretch>
            <a:fillRect/>
          </a:stretch>
        </p:blipFill>
        <p:spPr>
          <a:xfrm>
            <a:off x="0" y="0"/>
            <a:ext cx="9144000" cy="6858000"/>
          </a:xfrm>
          <a:noFill/>
          <a:ln/>
        </p:spPr>
      </p:pic>
      <p:graphicFrame>
        <p:nvGraphicFramePr>
          <p:cNvPr id="3" name="Таблица 2"/>
          <p:cNvGraphicFramePr>
            <a:graphicFrameLocks noGrp="1"/>
          </p:cNvGraphicFramePr>
          <p:nvPr/>
        </p:nvGraphicFramePr>
        <p:xfrm>
          <a:off x="1285851" y="1643050"/>
          <a:ext cx="6858050" cy="4714910"/>
        </p:xfrm>
        <a:graphic>
          <a:graphicData uri="http://schemas.openxmlformats.org/drawingml/2006/table">
            <a:tbl>
              <a:tblPr/>
              <a:tblGrid>
                <a:gridCol w="2089120"/>
                <a:gridCol w="2550732"/>
                <a:gridCol w="2218198"/>
              </a:tblGrid>
              <a:tr h="942982">
                <a:tc gridSpan="3">
                  <a:txBody>
                    <a:bodyPr/>
                    <a:lstStyle/>
                    <a:p>
                      <a:pPr>
                        <a:spcAft>
                          <a:spcPts val="0"/>
                        </a:spcAft>
                      </a:pPr>
                      <a:r>
                        <a:rPr lang="en-US" sz="2600" baseline="0" dirty="0">
                          <a:solidFill>
                            <a:srgbClr val="FFFF00"/>
                          </a:solidFill>
                          <a:latin typeface="Calibri"/>
                          <a:ea typeface="Calibri"/>
                          <a:cs typeface="Times New Roman"/>
                        </a:rPr>
                        <a:t>4. Do you know that producing plastic and paper bags harm ecology?</a:t>
                      </a:r>
                      <a:endParaRPr lang="ru-RU" sz="2600" baseline="0" dirty="0">
                        <a:solidFill>
                          <a:srgbClr val="FFFF00"/>
                        </a:solidFill>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r>
              <a:tr h="471491">
                <a:tc>
                  <a:txBody>
                    <a:bodyPr/>
                    <a:lstStyle/>
                    <a:p>
                      <a:pPr>
                        <a:spcAft>
                          <a:spcPts val="0"/>
                        </a:spcAft>
                      </a:pPr>
                      <a:endParaRPr lang="en-US" sz="2600" baseline="0" dirty="0">
                        <a:solidFill>
                          <a:srgbClr val="FFFF00"/>
                        </a:solidFill>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2600" baseline="0" dirty="0">
                          <a:solidFill>
                            <a:srgbClr val="FFFF00"/>
                          </a:solidFill>
                          <a:latin typeface="Calibri"/>
                          <a:ea typeface="Calibri"/>
                          <a:cs typeface="Times New Roman"/>
                        </a:rPr>
                        <a:t>plastic	</a:t>
                      </a:r>
                      <a:endParaRPr lang="ru-RU" sz="2600" baseline="0" dirty="0">
                        <a:solidFill>
                          <a:srgbClr val="FFFF00"/>
                        </a:solidFill>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2600" baseline="0">
                          <a:solidFill>
                            <a:srgbClr val="FFFF00"/>
                          </a:solidFill>
                          <a:latin typeface="Calibri"/>
                          <a:ea typeface="Calibri"/>
                          <a:cs typeface="Times New Roman"/>
                        </a:rPr>
                        <a:t>paper</a:t>
                      </a:r>
                      <a:endParaRPr lang="ru-RU" sz="2600" baseline="0">
                        <a:solidFill>
                          <a:srgbClr val="FFFF00"/>
                        </a:solidFill>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71491">
                <a:tc>
                  <a:txBody>
                    <a:bodyPr/>
                    <a:lstStyle/>
                    <a:p>
                      <a:pPr>
                        <a:spcAft>
                          <a:spcPts val="0"/>
                        </a:spcAft>
                      </a:pPr>
                      <a:r>
                        <a:rPr lang="en-US" sz="2600" baseline="0">
                          <a:solidFill>
                            <a:srgbClr val="FFFF00"/>
                          </a:solidFill>
                          <a:latin typeface="Calibri"/>
                          <a:ea typeface="Calibri"/>
                          <a:cs typeface="Times New Roman"/>
                        </a:rPr>
                        <a:t>Yes</a:t>
                      </a:r>
                      <a:endParaRPr lang="ru-RU" sz="2600" baseline="0">
                        <a:solidFill>
                          <a:srgbClr val="FFFF00"/>
                        </a:solidFill>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n-US" sz="2600" baseline="0" dirty="0">
                        <a:solidFill>
                          <a:srgbClr val="FFFF00"/>
                        </a:solidFill>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n-US" sz="2600" baseline="0">
                        <a:solidFill>
                          <a:srgbClr val="FFFF00"/>
                        </a:solidFill>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71491">
                <a:tc>
                  <a:txBody>
                    <a:bodyPr/>
                    <a:lstStyle/>
                    <a:p>
                      <a:pPr>
                        <a:spcAft>
                          <a:spcPts val="0"/>
                        </a:spcAft>
                      </a:pPr>
                      <a:r>
                        <a:rPr lang="en-US" sz="2600" baseline="0">
                          <a:solidFill>
                            <a:srgbClr val="FFFF00"/>
                          </a:solidFill>
                          <a:latin typeface="Calibri"/>
                          <a:ea typeface="Calibri"/>
                          <a:cs typeface="Times New Roman"/>
                        </a:rPr>
                        <a:t>No</a:t>
                      </a:r>
                      <a:endParaRPr lang="ru-RU" sz="2600" baseline="0">
                        <a:solidFill>
                          <a:srgbClr val="FFFF00"/>
                        </a:solidFill>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n-US" sz="2600" baseline="0" dirty="0">
                        <a:solidFill>
                          <a:srgbClr val="FFFF00"/>
                        </a:solidFill>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n-US" sz="2600" baseline="0">
                        <a:solidFill>
                          <a:srgbClr val="FFFF00"/>
                        </a:solidFill>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42982">
                <a:tc>
                  <a:txBody>
                    <a:bodyPr/>
                    <a:lstStyle/>
                    <a:p>
                      <a:pPr>
                        <a:spcAft>
                          <a:spcPts val="0"/>
                        </a:spcAft>
                      </a:pPr>
                      <a:r>
                        <a:rPr lang="en-US" sz="2600" baseline="0">
                          <a:solidFill>
                            <a:srgbClr val="FFFF00"/>
                          </a:solidFill>
                          <a:latin typeface="Calibri"/>
                          <a:ea typeface="Calibri"/>
                          <a:cs typeface="Times New Roman"/>
                        </a:rPr>
                        <a:t>Yes and don’t use them</a:t>
                      </a:r>
                      <a:endParaRPr lang="ru-RU" sz="2600" baseline="0">
                        <a:solidFill>
                          <a:srgbClr val="FFFF00"/>
                        </a:solidFill>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n-US" sz="2600" baseline="0" dirty="0">
                        <a:solidFill>
                          <a:srgbClr val="FFFF00"/>
                        </a:solidFill>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n-US" sz="2600" baseline="0">
                        <a:solidFill>
                          <a:srgbClr val="FFFF00"/>
                        </a:solidFill>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71491">
                <a:tc gridSpan="3">
                  <a:txBody>
                    <a:bodyPr/>
                    <a:lstStyle/>
                    <a:p>
                      <a:pPr>
                        <a:spcAft>
                          <a:spcPts val="0"/>
                        </a:spcAft>
                      </a:pPr>
                      <a:r>
                        <a:rPr lang="en-US" sz="2600" baseline="0" dirty="0">
                          <a:solidFill>
                            <a:srgbClr val="FFFF00"/>
                          </a:solidFill>
                          <a:latin typeface="Calibri"/>
                          <a:ea typeface="Calibri"/>
                          <a:cs typeface="Times New Roman"/>
                        </a:rPr>
                        <a:t>5. Are you ready to refuse plastic and paper bags?</a:t>
                      </a:r>
                      <a:endParaRPr lang="ru-RU" sz="2600" baseline="0" dirty="0">
                        <a:solidFill>
                          <a:srgbClr val="FFFF00"/>
                        </a:solidFill>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r>
              <a:tr h="471491">
                <a:tc>
                  <a:txBody>
                    <a:bodyPr/>
                    <a:lstStyle/>
                    <a:p>
                      <a:pPr>
                        <a:spcAft>
                          <a:spcPts val="0"/>
                        </a:spcAft>
                      </a:pPr>
                      <a:r>
                        <a:rPr lang="en-US" sz="2600" baseline="0">
                          <a:solidFill>
                            <a:srgbClr val="FFFF00"/>
                          </a:solidFill>
                          <a:latin typeface="Calibri"/>
                          <a:ea typeface="Calibri"/>
                          <a:cs typeface="Times New Roman"/>
                        </a:rPr>
                        <a:t>Yes</a:t>
                      </a:r>
                      <a:endParaRPr lang="ru-RU" sz="2600" baseline="0">
                        <a:solidFill>
                          <a:srgbClr val="FFFF00"/>
                        </a:solidFill>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n-US" sz="2600" baseline="0">
                        <a:solidFill>
                          <a:srgbClr val="FFFF00"/>
                        </a:solidFill>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n-US" sz="2600" baseline="0" dirty="0">
                        <a:solidFill>
                          <a:srgbClr val="FFFF00"/>
                        </a:solidFill>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71491">
                <a:tc>
                  <a:txBody>
                    <a:bodyPr/>
                    <a:lstStyle/>
                    <a:p>
                      <a:pPr>
                        <a:spcAft>
                          <a:spcPts val="0"/>
                        </a:spcAft>
                      </a:pPr>
                      <a:r>
                        <a:rPr lang="en-US" sz="2600" baseline="0">
                          <a:solidFill>
                            <a:srgbClr val="FFFF00"/>
                          </a:solidFill>
                          <a:latin typeface="Calibri"/>
                          <a:ea typeface="Calibri"/>
                          <a:cs typeface="Times New Roman"/>
                        </a:rPr>
                        <a:t>No</a:t>
                      </a:r>
                      <a:endParaRPr lang="ru-RU" sz="2600" baseline="0">
                        <a:solidFill>
                          <a:srgbClr val="FFFF00"/>
                        </a:solidFill>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n-US" sz="2600" baseline="0">
                        <a:solidFill>
                          <a:srgbClr val="FFFF00"/>
                        </a:solidFill>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n-US" sz="2600" baseline="0" dirty="0">
                        <a:solidFill>
                          <a:srgbClr val="FFFF00"/>
                        </a:solidFill>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5" name="TextBox 4"/>
          <p:cNvSpPr txBox="1"/>
          <p:nvPr/>
        </p:nvSpPr>
        <p:spPr>
          <a:xfrm>
            <a:off x="1714480" y="1000108"/>
            <a:ext cx="6721840" cy="523220"/>
          </a:xfrm>
          <a:prstGeom prst="rect">
            <a:avLst/>
          </a:prstGeom>
          <a:noFill/>
        </p:spPr>
        <p:txBody>
          <a:bodyPr wrap="none" rtlCol="0">
            <a:spAutoFit/>
          </a:bodyPr>
          <a:lstStyle/>
          <a:p>
            <a:r>
              <a:rPr lang="ru-RU" sz="2800" b="1" i="1" dirty="0" smtClean="0">
                <a:solidFill>
                  <a:schemeClr val="tx2">
                    <a:lumMod val="50000"/>
                  </a:schemeClr>
                </a:solidFill>
              </a:rPr>
              <a:t>Сравнение </a:t>
            </a:r>
            <a:r>
              <a:rPr lang="ru-RU" sz="2800" b="1" i="1" dirty="0" err="1" smtClean="0">
                <a:solidFill>
                  <a:schemeClr val="tx2">
                    <a:lumMod val="50000"/>
                  </a:schemeClr>
                </a:solidFill>
              </a:rPr>
              <a:t>экологичности</a:t>
            </a:r>
            <a:r>
              <a:rPr lang="ru-RU" sz="2800" b="1" i="1" dirty="0" smtClean="0">
                <a:solidFill>
                  <a:schemeClr val="tx2">
                    <a:lumMod val="50000"/>
                  </a:schemeClr>
                </a:solidFill>
              </a:rPr>
              <a:t> пакетов</a:t>
            </a:r>
            <a:endParaRPr lang="ru-RU" sz="2800" b="1" i="1" dirty="0">
              <a:solidFill>
                <a:schemeClr val="tx2">
                  <a:lumMod val="50000"/>
                </a:schemeClr>
              </a:solidFill>
            </a:endParaRPr>
          </a:p>
        </p:txBody>
      </p:sp>
    </p:spTree>
  </p:cSld>
  <p:clrMapOvr>
    <a:masterClrMapping/>
  </p:clrMapOvr>
  <p:transition>
    <p:strips dir="ru"/>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pic>
        <p:nvPicPr>
          <p:cNvPr id="19460" name="Picture 4" descr="Зеленый камень"/>
          <p:cNvPicPr>
            <a:picLocks noGrp="1" noChangeAspect="1" noChangeArrowheads="1"/>
          </p:cNvPicPr>
          <p:nvPr>
            <p:ph idx="1"/>
          </p:nvPr>
        </p:nvPicPr>
        <p:blipFill>
          <a:blip r:embed="rId3" cstate="print">
            <a:lum bright="24000" contrast="-24000"/>
          </a:blip>
          <a:srcRect/>
          <a:stretch>
            <a:fillRect/>
          </a:stretch>
        </p:blipFill>
        <p:spPr>
          <a:xfrm>
            <a:off x="0" y="0"/>
            <a:ext cx="9144000" cy="6858000"/>
          </a:xfrm>
          <a:noFill/>
          <a:ln/>
        </p:spPr>
      </p:pic>
      <p:sp>
        <p:nvSpPr>
          <p:cNvPr id="3" name="TextBox 2"/>
          <p:cNvSpPr txBox="1"/>
          <p:nvPr/>
        </p:nvSpPr>
        <p:spPr>
          <a:xfrm>
            <a:off x="785786" y="785794"/>
            <a:ext cx="7858180" cy="3785652"/>
          </a:xfrm>
          <a:prstGeom prst="rect">
            <a:avLst/>
          </a:prstGeom>
          <a:noFill/>
        </p:spPr>
        <p:txBody>
          <a:bodyPr wrap="square" rtlCol="0">
            <a:spAutoFit/>
          </a:bodyPr>
          <a:lstStyle/>
          <a:p>
            <a:r>
              <a:rPr lang="ru-RU" sz="3000" b="1" i="1" dirty="0" smtClean="0">
                <a:solidFill>
                  <a:schemeClr val="tx2">
                    <a:lumMod val="50000"/>
                  </a:schemeClr>
                </a:solidFill>
                <a:latin typeface="Times New Roman" pitchFamily="18" charset="0"/>
              </a:rPr>
              <a:t>Мониторинг</a:t>
            </a:r>
            <a:r>
              <a:rPr lang="ru-RU" sz="3000" b="1" i="1" dirty="0" smtClean="0">
                <a:solidFill>
                  <a:srgbClr val="FFFF00"/>
                </a:solidFill>
                <a:latin typeface="Times New Roman" pitchFamily="18" charset="0"/>
              </a:rPr>
              <a:t> включает три основных направления деятельности:</a:t>
            </a:r>
          </a:p>
          <a:p>
            <a:r>
              <a:rPr lang="ru-RU" sz="3000" b="1" i="1" dirty="0" smtClean="0">
                <a:solidFill>
                  <a:srgbClr val="FFFF00"/>
                </a:solidFill>
                <a:latin typeface="Times New Roman" pitchFamily="18" charset="0"/>
              </a:rPr>
              <a:t>• наблюдения за факторами воздействия и состоянием среды;</a:t>
            </a:r>
          </a:p>
          <a:p>
            <a:r>
              <a:rPr lang="ru-RU" sz="3000" b="1" i="1" dirty="0" smtClean="0">
                <a:solidFill>
                  <a:srgbClr val="FFFF00"/>
                </a:solidFill>
                <a:latin typeface="Times New Roman" pitchFamily="18" charset="0"/>
              </a:rPr>
              <a:t>• оценку фактического состояния среды;</a:t>
            </a:r>
          </a:p>
          <a:p>
            <a:r>
              <a:rPr lang="ru-RU" sz="3000" b="1" i="1" dirty="0" smtClean="0">
                <a:solidFill>
                  <a:srgbClr val="FFFF00"/>
                </a:solidFill>
                <a:latin typeface="Times New Roman" pitchFamily="18" charset="0"/>
              </a:rPr>
              <a:t>• прогноз состояния окружающей природной среды и оценку</a:t>
            </a:r>
          </a:p>
          <a:p>
            <a:r>
              <a:rPr lang="ru-RU" sz="3000" b="1" i="1" dirty="0" smtClean="0">
                <a:solidFill>
                  <a:srgbClr val="FFFF00"/>
                </a:solidFill>
                <a:latin typeface="Times New Roman" pitchFamily="18" charset="0"/>
              </a:rPr>
              <a:t>прогнозируемого состояния.</a:t>
            </a:r>
            <a:endParaRPr lang="ru-RU" sz="3000" b="1" i="1" dirty="0">
              <a:solidFill>
                <a:srgbClr val="FFFF00"/>
              </a:solidFill>
              <a:latin typeface="Times New Roman" pitchFamily="18" charset="0"/>
            </a:endParaRPr>
          </a:p>
        </p:txBody>
      </p:sp>
    </p:spTree>
  </p:cSld>
  <p:clrMapOvr>
    <a:overrideClrMapping bg1="lt1" tx1="dk1" bg2="lt2" tx2="dk2" accent1="accent1" accent2="accent2" accent3="accent3" accent4="accent4" accent5="accent5" accent6="accent6" hlink="hlink" folHlink="folHlink"/>
  </p:clrMapOvr>
  <p:transition>
    <p:strips dir="ru"/>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8" name="Picture 4" descr="Зеленый камень"/>
          <p:cNvPicPr>
            <a:picLocks noGrp="1" noChangeAspect="1" noChangeArrowheads="1"/>
          </p:cNvPicPr>
          <p:nvPr>
            <p:ph type="body" idx="1"/>
          </p:nvPr>
        </p:nvPicPr>
        <p:blipFill>
          <a:blip r:embed="rId2" cstate="print">
            <a:lum bright="24000" contrast="-24000"/>
          </a:blip>
          <a:srcRect/>
          <a:stretch>
            <a:fillRect/>
          </a:stretch>
        </p:blipFill>
        <p:spPr>
          <a:xfrm>
            <a:off x="0" y="0"/>
            <a:ext cx="9144000" cy="6858000"/>
          </a:xfrm>
          <a:noFill/>
          <a:ln/>
        </p:spPr>
      </p:pic>
      <p:sp>
        <p:nvSpPr>
          <p:cNvPr id="3" name="TextBox 2"/>
          <p:cNvSpPr txBox="1"/>
          <p:nvPr/>
        </p:nvSpPr>
        <p:spPr>
          <a:xfrm>
            <a:off x="500034" y="285728"/>
            <a:ext cx="7929618" cy="5970865"/>
          </a:xfrm>
          <a:prstGeom prst="rect">
            <a:avLst/>
          </a:prstGeom>
          <a:noFill/>
        </p:spPr>
        <p:txBody>
          <a:bodyPr wrap="square" rtlCol="0">
            <a:spAutoFit/>
          </a:bodyPr>
          <a:lstStyle/>
          <a:p>
            <a:pPr lvl="0"/>
            <a:endParaRPr lang="ru-RU" dirty="0" smtClean="0">
              <a:latin typeface="Calibri" pitchFamily="34" charset="0"/>
              <a:ea typeface="Calibri" pitchFamily="34" charset="0"/>
              <a:cs typeface="Times New Roman" pitchFamily="18" charset="0"/>
            </a:endParaRPr>
          </a:p>
          <a:p>
            <a:pPr lvl="0"/>
            <a:r>
              <a:rPr lang="ru-RU" sz="2800" b="1" i="1" dirty="0" smtClean="0">
                <a:solidFill>
                  <a:schemeClr val="tx2">
                    <a:lumMod val="50000"/>
                  </a:schemeClr>
                </a:solidFill>
                <a:latin typeface="Times New Roman" pitchFamily="18" charset="0"/>
                <a:ea typeface="Calibri" pitchFamily="34" charset="0"/>
                <a:cs typeface="Times New Roman" pitchFamily="18" charset="0"/>
              </a:rPr>
              <a:t>Работа со статьёй </a:t>
            </a:r>
          </a:p>
          <a:p>
            <a:pPr lvl="0"/>
            <a:r>
              <a:rPr lang="en-US" sz="2400" b="1" i="1" dirty="0" smtClean="0">
                <a:solidFill>
                  <a:srgbClr val="FFFF00"/>
                </a:solidFill>
                <a:latin typeface="Times New Roman" pitchFamily="18" charset="0"/>
                <a:ea typeface="Calibri" pitchFamily="34" charset="0"/>
                <a:cs typeface="Times New Roman" pitchFamily="18" charset="0"/>
              </a:rPr>
              <a:t>Where do paper bags come from?</a:t>
            </a:r>
            <a:endParaRPr lang="ru-RU" sz="2400" b="1" i="1" dirty="0" smtClean="0">
              <a:solidFill>
                <a:srgbClr val="FFFF00"/>
              </a:solidFill>
              <a:latin typeface="Times New Roman" pitchFamily="18" charset="0"/>
            </a:endParaRPr>
          </a:p>
          <a:p>
            <a:pPr lvl="0" eaLnBrk="0" hangingPunct="0"/>
            <a:r>
              <a:rPr lang="en-US" sz="2400" b="1" i="1" dirty="0" smtClean="0">
                <a:solidFill>
                  <a:srgbClr val="FFFF00"/>
                </a:solidFill>
                <a:latin typeface="Times New Roman" pitchFamily="18" charset="0"/>
                <a:ea typeface="Calibri" pitchFamily="34" charset="0"/>
                <a:cs typeface="Times New Roman" pitchFamily="18" charset="0"/>
              </a:rPr>
              <a:t>Paper comes from trees — lots and lots of trees. Once the trees are collected, they must dry at least three years before they can be used. More machinery is used to strip the bark, which is then chipped and cooked under tremendous heat and pressure, what was once wood becomes pulp. It takes approximately three tons of wood chips to make one ton of pulp. The pulp is then washed and bleached; both stages require thousands of gallons of clean water. Coloring is added to more water, and is then combined in a ratio of 1 part pulp to 400 parts water, to make paper. The pulp/water mixture is dumped into a web of bronze wires, and the water showers through, leaving the pulp, which, in turn, is rolled into paper.</a:t>
            </a:r>
            <a:endParaRPr lang="en-US" sz="2400" b="1" i="1" dirty="0" smtClean="0">
              <a:solidFill>
                <a:srgbClr val="FFFF00"/>
              </a:solidFill>
              <a:latin typeface="Times New Roman" pitchFamily="18" charset="0"/>
            </a:endParaRPr>
          </a:p>
        </p:txBody>
      </p:sp>
    </p:spTree>
  </p:cSld>
  <p:clrMapOvr>
    <a:masterClrMapping/>
  </p:clrMapOvr>
  <p:transition>
    <p:strips dir="ru"/>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2" name="Picture 4" descr="Зеленый камень"/>
          <p:cNvPicPr>
            <a:picLocks noGrp="1" noChangeAspect="1" noChangeArrowheads="1"/>
          </p:cNvPicPr>
          <p:nvPr>
            <p:ph type="body" idx="1"/>
          </p:nvPr>
        </p:nvPicPr>
        <p:blipFill>
          <a:blip r:embed="rId2" cstate="print">
            <a:lum bright="24000" contrast="-24000"/>
          </a:blip>
          <a:srcRect/>
          <a:stretch>
            <a:fillRect/>
          </a:stretch>
        </p:blipFill>
        <p:spPr>
          <a:xfrm>
            <a:off x="0" y="0"/>
            <a:ext cx="9144000" cy="6858000"/>
          </a:xfrm>
          <a:noFill/>
          <a:ln/>
        </p:spPr>
      </p:pic>
      <p:pic>
        <p:nvPicPr>
          <p:cNvPr id="3" name="Рисунок 2" descr="96547cb291fdf5736b7af51af3ec6e43.gif"/>
          <p:cNvPicPr>
            <a:picLocks noChangeAspect="1"/>
          </p:cNvPicPr>
          <p:nvPr/>
        </p:nvPicPr>
        <p:blipFill>
          <a:blip r:embed="rId3"/>
          <a:stretch>
            <a:fillRect/>
          </a:stretch>
        </p:blipFill>
        <p:spPr>
          <a:xfrm>
            <a:off x="0" y="0"/>
            <a:ext cx="2877722" cy="3714752"/>
          </a:xfrm>
          <a:prstGeom prst="rect">
            <a:avLst/>
          </a:prstGeom>
        </p:spPr>
      </p:pic>
      <p:pic>
        <p:nvPicPr>
          <p:cNvPr id="4" name="Рисунок 3" descr="ec_pos_solmash.jpg"/>
          <p:cNvPicPr>
            <a:picLocks noChangeAspect="1"/>
          </p:cNvPicPr>
          <p:nvPr/>
        </p:nvPicPr>
        <p:blipFill>
          <a:blip r:embed="rId4"/>
          <a:stretch>
            <a:fillRect/>
          </a:stretch>
        </p:blipFill>
        <p:spPr>
          <a:xfrm>
            <a:off x="928662" y="3786190"/>
            <a:ext cx="2857500" cy="2857500"/>
          </a:xfrm>
          <a:prstGeom prst="rect">
            <a:avLst/>
          </a:prstGeom>
        </p:spPr>
      </p:pic>
      <p:pic>
        <p:nvPicPr>
          <p:cNvPr id="5" name="Рисунок 4" descr="tetrapak.jpg"/>
          <p:cNvPicPr>
            <a:picLocks noChangeAspect="1"/>
          </p:cNvPicPr>
          <p:nvPr/>
        </p:nvPicPr>
        <p:blipFill>
          <a:blip r:embed="rId5"/>
          <a:stretch>
            <a:fillRect/>
          </a:stretch>
        </p:blipFill>
        <p:spPr>
          <a:xfrm>
            <a:off x="5715008" y="142852"/>
            <a:ext cx="3238522" cy="2428892"/>
          </a:xfrm>
          <a:prstGeom prst="rect">
            <a:avLst/>
          </a:prstGeom>
        </p:spPr>
      </p:pic>
      <p:pic>
        <p:nvPicPr>
          <p:cNvPr id="7" name="Рисунок 6" descr="85992_18577_.jpg"/>
          <p:cNvPicPr>
            <a:picLocks noChangeAspect="1"/>
          </p:cNvPicPr>
          <p:nvPr/>
        </p:nvPicPr>
        <p:blipFill>
          <a:blip r:embed="rId6"/>
          <a:stretch>
            <a:fillRect/>
          </a:stretch>
        </p:blipFill>
        <p:spPr>
          <a:xfrm>
            <a:off x="5500694" y="2928910"/>
            <a:ext cx="2946818" cy="3929090"/>
          </a:xfrm>
          <a:prstGeom prst="rect">
            <a:avLst/>
          </a:prstGeom>
        </p:spPr>
      </p:pic>
      <p:pic>
        <p:nvPicPr>
          <p:cNvPr id="8" name="Рисунок 7" descr="91dc1399328b51e418d2d76efc8d074f.jpg"/>
          <p:cNvPicPr>
            <a:picLocks noChangeAspect="1"/>
          </p:cNvPicPr>
          <p:nvPr/>
        </p:nvPicPr>
        <p:blipFill>
          <a:blip r:embed="rId7"/>
          <a:stretch>
            <a:fillRect/>
          </a:stretch>
        </p:blipFill>
        <p:spPr>
          <a:xfrm>
            <a:off x="2643174" y="857232"/>
            <a:ext cx="4095757" cy="3071818"/>
          </a:xfrm>
          <a:prstGeom prst="rect">
            <a:avLst/>
          </a:prstGeom>
        </p:spPr>
      </p:pic>
    </p:spTree>
  </p:cSld>
  <p:clrMapOvr>
    <a:masterClrMapping/>
  </p:clrMapOvr>
  <p:transition>
    <p:strips dir="ru"/>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2" name="Picture 4" descr="Зеленый камень"/>
          <p:cNvPicPr>
            <a:picLocks noGrp="1" noChangeAspect="1" noChangeArrowheads="1"/>
          </p:cNvPicPr>
          <p:nvPr>
            <p:ph type="body" idx="1"/>
          </p:nvPr>
        </p:nvPicPr>
        <p:blipFill>
          <a:blip r:embed="rId2" cstate="print">
            <a:lum bright="24000" contrast="-24000"/>
          </a:blip>
          <a:srcRect/>
          <a:stretch>
            <a:fillRect/>
          </a:stretch>
        </p:blipFill>
        <p:spPr>
          <a:xfrm>
            <a:off x="0" y="0"/>
            <a:ext cx="9144000" cy="6858000"/>
          </a:xfrm>
          <a:noFill/>
          <a:ln/>
        </p:spPr>
      </p:pic>
      <p:sp>
        <p:nvSpPr>
          <p:cNvPr id="56321" name="Rectangle 1"/>
          <p:cNvSpPr>
            <a:spLocks noChangeArrowheads="1"/>
          </p:cNvSpPr>
          <p:nvPr/>
        </p:nvSpPr>
        <p:spPr bwMode="auto">
          <a:xfrm>
            <a:off x="0" y="0"/>
            <a:ext cx="7856253" cy="954107"/>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800" b="1" i="1" u="none" strike="noStrike" cap="none" normalizeH="0" dirty="0" smtClean="0">
                <a:ln>
                  <a:noFill/>
                </a:ln>
                <a:solidFill>
                  <a:schemeClr val="tx2">
                    <a:lumMod val="50000"/>
                  </a:schemeClr>
                </a:solidFill>
                <a:effectLst/>
                <a:latin typeface="Times New Roman" pitchFamily="18" charset="0"/>
                <a:ea typeface="Calibri" pitchFamily="34" charset="0"/>
                <a:cs typeface="Times New Roman" pitchFamily="18" charset="0"/>
              </a:rPr>
              <a:t>Порядок работы над кейсом и временные рамки</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ru-RU" sz="2800" b="1" i="1" u="none" strike="noStrike" cap="none" normalizeH="0" dirty="0" smtClean="0">
              <a:ln>
                <a:noFill/>
              </a:ln>
              <a:solidFill>
                <a:schemeClr val="tx2">
                  <a:lumMod val="50000"/>
                </a:schemeClr>
              </a:solidFill>
              <a:effectLst/>
              <a:latin typeface="Times New Roman" pitchFamily="18" charset="0"/>
            </a:endParaRPr>
          </a:p>
        </p:txBody>
      </p:sp>
      <p:graphicFrame>
        <p:nvGraphicFramePr>
          <p:cNvPr id="5" name="Таблица 4"/>
          <p:cNvGraphicFramePr>
            <a:graphicFrameLocks noGrp="1"/>
          </p:cNvGraphicFramePr>
          <p:nvPr/>
        </p:nvGraphicFramePr>
        <p:xfrm>
          <a:off x="428596" y="857232"/>
          <a:ext cx="8286777" cy="5643602"/>
        </p:xfrm>
        <a:graphic>
          <a:graphicData uri="http://schemas.openxmlformats.org/drawingml/2006/table">
            <a:tbl>
              <a:tblPr/>
              <a:tblGrid>
                <a:gridCol w="600040"/>
                <a:gridCol w="6804900"/>
                <a:gridCol w="881837"/>
              </a:tblGrid>
              <a:tr h="930962">
                <a:tc>
                  <a:txBody>
                    <a:bodyPr/>
                    <a:lstStyle/>
                    <a:p>
                      <a:pPr>
                        <a:spcAft>
                          <a:spcPts val="0"/>
                        </a:spcAft>
                      </a:pPr>
                      <a:r>
                        <a:rPr lang="ru-RU" sz="2000" b="1" i="1" baseline="0" dirty="0" smtClean="0">
                          <a:solidFill>
                            <a:srgbClr val="FFFF00"/>
                          </a:solidFill>
                          <a:latin typeface="Times New Roman" pitchFamily="18" charset="0"/>
                          <a:ea typeface="Calibri"/>
                          <a:cs typeface="Times New Roman"/>
                        </a:rPr>
                        <a:t>№</a:t>
                      </a:r>
                      <a:endParaRPr lang="ru-RU" sz="2000" b="1" i="1" baseline="0" dirty="0">
                        <a:solidFill>
                          <a:srgbClr val="FFFF00"/>
                        </a:solidFill>
                        <a:latin typeface="Times New Roman" pitchFamily="18" charset="0"/>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2000" b="1" i="1" baseline="0" dirty="0">
                          <a:solidFill>
                            <a:srgbClr val="FFFF00"/>
                          </a:solidFill>
                          <a:latin typeface="Times New Roman" pitchFamily="18" charset="0"/>
                          <a:ea typeface="Calibri"/>
                          <a:cs typeface="Times New Roman"/>
                        </a:rPr>
                        <a:t>Наименование этапа</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2000" b="1" i="1" baseline="0" dirty="0">
                          <a:solidFill>
                            <a:srgbClr val="FFFF00"/>
                          </a:solidFill>
                          <a:latin typeface="Times New Roman" pitchFamily="18" charset="0"/>
                          <a:ea typeface="Calibri"/>
                          <a:cs typeface="Times New Roman"/>
                        </a:rPr>
                        <a:t>Время</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71264">
                <a:tc>
                  <a:txBody>
                    <a:bodyPr/>
                    <a:lstStyle/>
                    <a:p>
                      <a:pPr>
                        <a:spcAft>
                          <a:spcPts val="0"/>
                        </a:spcAft>
                      </a:pPr>
                      <a:r>
                        <a:rPr lang="ru-RU" sz="2000" b="1" i="1" baseline="0">
                          <a:solidFill>
                            <a:srgbClr val="FFFF00"/>
                          </a:solidFill>
                          <a:latin typeface="Times New Roman" pitchFamily="18" charset="0"/>
                          <a:ea typeface="Calibri"/>
                          <a:cs typeface="Times New Roman"/>
                        </a:rPr>
                        <a:t>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2000" b="1" i="1" baseline="0" dirty="0">
                          <a:solidFill>
                            <a:srgbClr val="FFFF00"/>
                          </a:solidFill>
                          <a:latin typeface="Times New Roman" pitchFamily="18" charset="0"/>
                          <a:ea typeface="Calibri"/>
                          <a:cs typeface="Times New Roman"/>
                        </a:rPr>
                        <a:t>Организационная часть. Выдача кейса.</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2000" b="1" i="1" baseline="0">
                          <a:solidFill>
                            <a:srgbClr val="FFFF00"/>
                          </a:solidFill>
                          <a:latin typeface="Times New Roman" pitchFamily="18" charset="0"/>
                          <a:ea typeface="Calibri"/>
                          <a:cs typeface="Times New Roman"/>
                        </a:rPr>
                        <a:t>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42528">
                <a:tc>
                  <a:txBody>
                    <a:bodyPr/>
                    <a:lstStyle/>
                    <a:p>
                      <a:pPr>
                        <a:spcAft>
                          <a:spcPts val="0"/>
                        </a:spcAft>
                      </a:pPr>
                      <a:r>
                        <a:rPr lang="ru-RU" sz="2000" b="1" i="1" baseline="0">
                          <a:solidFill>
                            <a:srgbClr val="FFFF00"/>
                          </a:solidFill>
                          <a:latin typeface="Times New Roman" pitchFamily="18" charset="0"/>
                          <a:ea typeface="Calibri"/>
                          <a:cs typeface="Times New Roman"/>
                        </a:rPr>
                        <a:t>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2000" b="1" i="1" baseline="0" dirty="0">
                          <a:solidFill>
                            <a:srgbClr val="FFFF00"/>
                          </a:solidFill>
                          <a:latin typeface="Times New Roman" pitchFamily="18" charset="0"/>
                          <a:ea typeface="Calibri"/>
                          <a:cs typeface="Times New Roman"/>
                        </a:rPr>
                        <a:t>Ознакомление с текстом кейса. Работа обучающихся в группах, представление результатов исследования в виде диаграмм.</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2000" b="1" i="1" baseline="0">
                          <a:solidFill>
                            <a:srgbClr val="FFFF00"/>
                          </a:solidFill>
                          <a:latin typeface="Times New Roman" pitchFamily="18" charset="0"/>
                          <a:ea typeface="Calibri"/>
                          <a:cs typeface="Times New Roman"/>
                        </a:rPr>
                        <a:t>30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06896">
                <a:tc>
                  <a:txBody>
                    <a:bodyPr/>
                    <a:lstStyle/>
                    <a:p>
                      <a:pPr>
                        <a:spcAft>
                          <a:spcPts val="0"/>
                        </a:spcAft>
                      </a:pPr>
                      <a:r>
                        <a:rPr lang="ru-RU" sz="2000" b="1" i="1" baseline="0">
                          <a:solidFill>
                            <a:srgbClr val="FFFF00"/>
                          </a:solidFill>
                          <a:latin typeface="Times New Roman" pitchFamily="18" charset="0"/>
                          <a:ea typeface="Calibri"/>
                          <a:cs typeface="Times New Roman"/>
                        </a:rPr>
                        <a:t>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2000" b="1" i="1" baseline="0" dirty="0">
                          <a:solidFill>
                            <a:srgbClr val="FFFF00"/>
                          </a:solidFill>
                          <a:latin typeface="Times New Roman" pitchFamily="18" charset="0"/>
                          <a:ea typeface="Calibri"/>
                          <a:cs typeface="Times New Roman"/>
                        </a:rPr>
                        <a:t>Анализ кейса. Сравнение полученных результатов исследования в подгруппах.</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2000" b="1" i="1" baseline="0">
                          <a:solidFill>
                            <a:srgbClr val="FFFF00"/>
                          </a:solidFill>
                          <a:latin typeface="Times New Roman" pitchFamily="18" charset="0"/>
                          <a:ea typeface="Calibri"/>
                          <a:cs typeface="Times New Roman"/>
                        </a:rPr>
                        <a:t>10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06896">
                <a:tc>
                  <a:txBody>
                    <a:bodyPr/>
                    <a:lstStyle/>
                    <a:p>
                      <a:pPr>
                        <a:spcAft>
                          <a:spcPts val="0"/>
                        </a:spcAft>
                      </a:pPr>
                      <a:r>
                        <a:rPr lang="ru-RU" sz="2000" b="1" i="1" baseline="0">
                          <a:solidFill>
                            <a:srgbClr val="FFFF00"/>
                          </a:solidFill>
                          <a:latin typeface="Times New Roman" pitchFamily="18" charset="0"/>
                          <a:ea typeface="Calibri"/>
                          <a:cs typeface="Times New Roman"/>
                        </a:rPr>
                        <a:t>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2000" b="1" i="1" baseline="0" dirty="0">
                          <a:solidFill>
                            <a:srgbClr val="FFFF00"/>
                          </a:solidFill>
                          <a:latin typeface="Times New Roman" pitchFamily="18" charset="0"/>
                          <a:ea typeface="Calibri"/>
                          <a:cs typeface="Times New Roman"/>
                        </a:rPr>
                        <a:t>Просмотр видеосюжетов и дискуссия (коллективная работа обучающихся).</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2000" b="1" i="1" baseline="0">
                          <a:solidFill>
                            <a:srgbClr val="FFFF00"/>
                          </a:solidFill>
                          <a:latin typeface="Times New Roman" pitchFamily="18" charset="0"/>
                          <a:ea typeface="Calibri"/>
                          <a:cs typeface="Times New Roman"/>
                        </a:rPr>
                        <a:t>45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71264">
                <a:tc>
                  <a:txBody>
                    <a:bodyPr/>
                    <a:lstStyle/>
                    <a:p>
                      <a:pPr>
                        <a:spcAft>
                          <a:spcPts val="0"/>
                        </a:spcAft>
                      </a:pPr>
                      <a:r>
                        <a:rPr lang="ru-RU" sz="2000" b="1" i="1" baseline="0">
                          <a:solidFill>
                            <a:srgbClr val="FFFF00"/>
                          </a:solidFill>
                          <a:latin typeface="Times New Roman" pitchFamily="18" charset="0"/>
                          <a:ea typeface="Calibri"/>
                          <a:cs typeface="Times New Roman"/>
                        </a:rPr>
                        <a:t>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2000" b="1" i="1" baseline="0" dirty="0">
                          <a:solidFill>
                            <a:srgbClr val="FFFF00"/>
                          </a:solidFill>
                          <a:latin typeface="Times New Roman" pitchFamily="18" charset="0"/>
                          <a:ea typeface="Calibri"/>
                          <a:cs typeface="Times New Roman"/>
                        </a:rPr>
                        <a:t>Выдвижение решения данной проблемы.</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2000" b="1" i="1" baseline="0">
                          <a:solidFill>
                            <a:srgbClr val="FFFF00"/>
                          </a:solidFill>
                          <a:latin typeface="Times New Roman" pitchFamily="18" charset="0"/>
                          <a:ea typeface="Calibri"/>
                          <a:cs typeface="Times New Roman"/>
                        </a:rPr>
                        <a:t>35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06896">
                <a:tc>
                  <a:txBody>
                    <a:bodyPr/>
                    <a:lstStyle/>
                    <a:p>
                      <a:pPr>
                        <a:spcAft>
                          <a:spcPts val="0"/>
                        </a:spcAft>
                      </a:pPr>
                      <a:r>
                        <a:rPr lang="ru-RU" sz="2000" b="1" i="1" baseline="0">
                          <a:solidFill>
                            <a:srgbClr val="FFFF00"/>
                          </a:solidFill>
                          <a:latin typeface="Times New Roman" pitchFamily="18" charset="0"/>
                          <a:ea typeface="Calibri"/>
                          <a:cs typeface="Times New Roman"/>
                        </a:rPr>
                        <a:t>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2000" b="1" i="1" baseline="0" dirty="0">
                          <a:solidFill>
                            <a:srgbClr val="FFFF00"/>
                          </a:solidFill>
                          <a:latin typeface="Times New Roman" pitchFamily="18" charset="0"/>
                          <a:ea typeface="Calibri"/>
                          <a:cs typeface="Times New Roman"/>
                        </a:rPr>
                        <a:t>Обобщающее выступление преподавателя (обобщение результатов, подведение итогов)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2000" b="1" i="1" baseline="0">
                          <a:solidFill>
                            <a:srgbClr val="FFFF00"/>
                          </a:solidFill>
                          <a:latin typeface="Times New Roman" pitchFamily="18" charset="0"/>
                          <a:ea typeface="Calibri"/>
                          <a:cs typeface="Times New Roman"/>
                        </a:rPr>
                        <a:t>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06896">
                <a:tc>
                  <a:txBody>
                    <a:bodyPr/>
                    <a:lstStyle/>
                    <a:p>
                      <a:pPr>
                        <a:spcAft>
                          <a:spcPts val="0"/>
                        </a:spcAft>
                      </a:pPr>
                      <a:r>
                        <a:rPr lang="ru-RU" sz="2000" b="1" i="1" baseline="0">
                          <a:solidFill>
                            <a:srgbClr val="FFFF00"/>
                          </a:solidFill>
                          <a:latin typeface="Times New Roman" pitchFamily="18" charset="0"/>
                          <a:ea typeface="Calibri"/>
                          <a:cs typeface="Times New Roman"/>
                        </a:rPr>
                        <a:t>7</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2000" b="1" i="1" baseline="0" dirty="0">
                          <a:solidFill>
                            <a:srgbClr val="FFFF00"/>
                          </a:solidFill>
                          <a:latin typeface="Times New Roman" pitchFamily="18" charset="0"/>
                          <a:ea typeface="Calibri"/>
                          <a:cs typeface="Times New Roman"/>
                        </a:rPr>
                        <a:t>Оценка обучающихся учителем по системе оценивания, которая предъявляется в начале занятия.</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2000" b="1" i="1" baseline="0" dirty="0">
                          <a:solidFill>
                            <a:srgbClr val="FFFF00"/>
                          </a:solidFill>
                          <a:latin typeface="Times New Roman" pitchFamily="18" charset="0"/>
                          <a:ea typeface="Calibri"/>
                          <a:cs typeface="Times New Roman"/>
                        </a:rPr>
                        <a:t>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strips dir="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57188" y="500063"/>
            <a:ext cx="8183562" cy="714375"/>
          </a:xfrm>
        </p:spPr>
        <p:txBody>
          <a:bodyPr/>
          <a:lstStyle/>
          <a:p>
            <a:pPr eaLnBrk="1" fontAlgn="auto" hangingPunct="1">
              <a:spcAft>
                <a:spcPts val="0"/>
              </a:spcAft>
              <a:defRPr/>
            </a:pPr>
            <a:r>
              <a:rPr lang="ru-RU" sz="4000" dirty="0" smtClean="0">
                <a:solidFill>
                  <a:schemeClr val="accent1"/>
                </a:solidFill>
              </a:rPr>
              <a:t>История возникновения</a:t>
            </a:r>
          </a:p>
        </p:txBody>
      </p:sp>
      <p:sp>
        <p:nvSpPr>
          <p:cNvPr id="17410" name="Прямоугольник 4"/>
          <p:cNvSpPr>
            <a:spLocks noChangeArrowheads="1"/>
          </p:cNvSpPr>
          <p:nvPr/>
        </p:nvSpPr>
        <p:spPr bwMode="auto">
          <a:xfrm>
            <a:off x="428625" y="1285875"/>
            <a:ext cx="8286750" cy="4524375"/>
          </a:xfrm>
          <a:prstGeom prst="rect">
            <a:avLst/>
          </a:prstGeom>
          <a:noFill/>
          <a:ln w="9525">
            <a:noFill/>
            <a:miter lim="800000"/>
            <a:headEnd/>
            <a:tailEnd/>
          </a:ln>
        </p:spPr>
        <p:txBody>
          <a:bodyPr>
            <a:spAutoFit/>
          </a:bodyPr>
          <a:lstStyle/>
          <a:p>
            <a:pPr marL="179388" indent="-457200" algn="just"/>
            <a:r>
              <a:rPr lang="ru-RU" sz="2400">
                <a:solidFill>
                  <a:srgbClr val="14425D"/>
                </a:solidFill>
                <a:latin typeface="Arial Narrow" pitchFamily="34" charset="0"/>
                <a:ea typeface="Segoe UI"/>
                <a:cs typeface="Times New Roman" pitchFamily="18" charset="0"/>
              </a:rPr>
              <a:t>Метод анализа конкретных ситуаций возник в начале XXв. в Школе бизнеса Гарвардского университета (США). Название его произошло от латинского термина «казус» — запутанный или необычный случай.</a:t>
            </a:r>
          </a:p>
          <a:p>
            <a:pPr marL="179388" indent="-457200" algn="just"/>
            <a:r>
              <a:rPr lang="ru-RU" sz="2400">
                <a:solidFill>
                  <a:srgbClr val="14425D"/>
                </a:solidFill>
                <a:latin typeface="Arial Narrow" pitchFamily="34" charset="0"/>
                <a:ea typeface="Segoe UI"/>
                <a:cs typeface="Times New Roman" pitchFamily="18" charset="0"/>
              </a:rPr>
              <a:t>Главная особенность метода — изучение студентами прецедентов, т.е. имевшихся в прошлом ситуаций из деловой практики. </a:t>
            </a:r>
          </a:p>
          <a:p>
            <a:pPr marL="179388" indent="-457200" algn="just"/>
            <a:r>
              <a:rPr lang="ru-RU" sz="2400">
                <a:solidFill>
                  <a:srgbClr val="14425D"/>
                </a:solidFill>
                <a:latin typeface="Arial Narrow" pitchFamily="34" charset="0"/>
                <a:ea typeface="Segoe UI"/>
                <a:cs typeface="Times New Roman" pitchFamily="18" charset="0"/>
              </a:rPr>
              <a:t>Существуют различные обозначения этой технологии. В зарубежных публикациях можно встретить названия: метод изучения ситуации, метод деловых историй и, наконец, просто метод кейсов. В российских изданиях чаще всего говорится о методе анализа конкретных ситуаций (АКС), деловых ситуаций, кейс-методе, ситуационных задачах.</a:t>
            </a:r>
          </a:p>
        </p:txBody>
      </p:sp>
    </p:spTree>
  </p:cSld>
  <p:clrMapOvr>
    <a:masterClrMapping/>
  </p:clrMapOvr>
  <p:transition>
    <p:strips dir="ru"/>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63" y="428625"/>
            <a:ext cx="8183562" cy="679450"/>
          </a:xfrm>
        </p:spPr>
        <p:txBody>
          <a:bodyPr/>
          <a:lstStyle/>
          <a:p>
            <a:pPr algn="ctr">
              <a:defRPr/>
            </a:pPr>
            <a:r>
              <a:rPr lang="ru-RU" dirty="0" smtClean="0">
                <a:solidFill>
                  <a:schemeClr val="accent1"/>
                </a:solidFill>
              </a:rPr>
              <a:t>Использование кейсов</a:t>
            </a:r>
          </a:p>
        </p:txBody>
      </p:sp>
      <p:sp>
        <p:nvSpPr>
          <p:cNvPr id="39938" name="TextBox 2"/>
          <p:cNvSpPr txBox="1">
            <a:spLocks noChangeArrowheads="1"/>
          </p:cNvSpPr>
          <p:nvPr/>
        </p:nvSpPr>
        <p:spPr bwMode="auto">
          <a:xfrm>
            <a:off x="428625" y="1071563"/>
            <a:ext cx="8286750" cy="830262"/>
          </a:xfrm>
          <a:prstGeom prst="rect">
            <a:avLst/>
          </a:prstGeom>
          <a:noFill/>
          <a:ln w="9525">
            <a:noFill/>
            <a:miter lim="800000"/>
            <a:headEnd/>
            <a:tailEnd/>
          </a:ln>
        </p:spPr>
        <p:txBody>
          <a:bodyPr>
            <a:spAutoFit/>
          </a:bodyPr>
          <a:lstStyle/>
          <a:p>
            <a:pPr algn="ctr"/>
            <a:r>
              <a:rPr lang="ru-RU" sz="2400" b="1">
                <a:solidFill>
                  <a:srgbClr val="C00000"/>
                </a:solidFill>
              </a:rPr>
              <a:t>Кейс дает возможность учителю использовать его на любой стадии обучения и для различных целей. </a:t>
            </a:r>
          </a:p>
        </p:txBody>
      </p:sp>
      <p:grpSp>
        <p:nvGrpSpPr>
          <p:cNvPr id="39939" name="Группа 49"/>
          <p:cNvGrpSpPr>
            <a:grpSpLocks/>
          </p:cNvGrpSpPr>
          <p:nvPr/>
        </p:nvGrpSpPr>
        <p:grpSpPr bwMode="auto">
          <a:xfrm>
            <a:off x="357188" y="2000250"/>
            <a:ext cx="8358187" cy="4071938"/>
            <a:chOff x="285720" y="1857364"/>
            <a:chExt cx="8358246" cy="4071966"/>
          </a:xfrm>
        </p:grpSpPr>
        <p:cxnSp>
          <p:nvCxnSpPr>
            <p:cNvPr id="14" name="Прямая соединительная линия 13"/>
            <p:cNvCxnSpPr>
              <a:endCxn id="0" idx="0"/>
            </p:cNvCxnSpPr>
            <p:nvPr/>
          </p:nvCxnSpPr>
          <p:spPr>
            <a:xfrm rot="10800000" flipV="1">
              <a:off x="2571736" y="2643182"/>
              <a:ext cx="1000132" cy="285752"/>
            </a:xfrm>
            <a:prstGeom prst="line">
              <a:avLst/>
            </a:prstGeom>
            <a:ln w="635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Прямая соединительная линия 16"/>
            <p:cNvCxnSpPr>
              <a:endCxn id="0" idx="0"/>
            </p:cNvCxnSpPr>
            <p:nvPr/>
          </p:nvCxnSpPr>
          <p:spPr>
            <a:xfrm>
              <a:off x="5286380" y="2643182"/>
              <a:ext cx="1108083" cy="285752"/>
            </a:xfrm>
            <a:prstGeom prst="line">
              <a:avLst/>
            </a:prstGeom>
            <a:ln w="635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pSp>
          <p:nvGrpSpPr>
            <p:cNvPr id="7" name="Скругленный прямоугольник 6"/>
            <p:cNvGrpSpPr>
              <a:grpSpLocks/>
            </p:cNvGrpSpPr>
            <p:nvPr/>
          </p:nvGrpSpPr>
          <p:grpSpPr bwMode="auto">
            <a:xfrm>
              <a:off x="2836342" y="1820026"/>
              <a:ext cx="3127270" cy="859542"/>
              <a:chOff x="2907792" y="1962912"/>
              <a:chExt cx="3127248" cy="859536"/>
            </a:xfrm>
          </p:grpSpPr>
          <p:pic>
            <p:nvPicPr>
              <p:cNvPr id="39942" name="Скругленный прямоугольник 6"/>
              <p:cNvPicPr>
                <a:picLocks noChangeArrowheads="1"/>
              </p:cNvPicPr>
              <p:nvPr/>
            </p:nvPicPr>
            <p:blipFill>
              <a:blip r:embed="rId2" cstate="print"/>
              <a:srcRect/>
              <a:stretch>
                <a:fillRect/>
              </a:stretch>
            </p:blipFill>
            <p:spPr bwMode="auto">
              <a:xfrm>
                <a:off x="2907792" y="1962912"/>
                <a:ext cx="3127248" cy="859536"/>
              </a:xfrm>
              <a:prstGeom prst="rect">
                <a:avLst/>
              </a:prstGeom>
              <a:noFill/>
            </p:spPr>
          </p:pic>
          <p:sp>
            <p:nvSpPr>
              <p:cNvPr id="39943" name="Text Box 7"/>
              <p:cNvSpPr txBox="1">
                <a:spLocks noChangeArrowheads="1"/>
              </p:cNvSpPr>
              <p:nvPr/>
            </p:nvSpPr>
            <p:spPr bwMode="auto">
              <a:xfrm>
                <a:off x="2967298" y="2038610"/>
                <a:ext cx="2995092" cy="709093"/>
              </a:xfrm>
              <a:prstGeom prst="rect">
                <a:avLst/>
              </a:prstGeom>
              <a:noFill/>
              <a:ln w="9525">
                <a:noFill/>
                <a:miter lim="800000"/>
                <a:headEnd/>
                <a:tailEnd/>
              </a:ln>
            </p:spPr>
            <p:txBody>
              <a:bodyPr anchor="ctr"/>
              <a:lstStyle/>
              <a:p>
                <a:pPr algn="ctr"/>
                <a:endParaRPr lang="ru-RU" b="1">
                  <a:solidFill>
                    <a:srgbClr val="FFFFFF"/>
                  </a:solidFill>
                  <a:latin typeface="Verdana" pitchFamily="34" charset="0"/>
                </a:endParaRPr>
              </a:p>
              <a:p>
                <a:pPr algn="ctr"/>
                <a:r>
                  <a:rPr lang="ru-RU" b="1">
                    <a:latin typeface="Verdana" pitchFamily="34" charset="0"/>
                  </a:rPr>
                  <a:t>Кейс - обучение</a:t>
                </a:r>
              </a:p>
              <a:p>
                <a:pPr algn="ctr"/>
                <a:endParaRPr lang="ru-RU">
                  <a:solidFill>
                    <a:srgbClr val="FFFFFF"/>
                  </a:solidFill>
                  <a:latin typeface="Verdana" pitchFamily="34" charset="0"/>
                </a:endParaRPr>
              </a:p>
            </p:txBody>
          </p:sp>
        </p:grpSp>
        <p:grpSp>
          <p:nvGrpSpPr>
            <p:cNvPr id="9" name="Скругленный прямоугольник 8"/>
            <p:cNvGrpSpPr>
              <a:grpSpLocks/>
            </p:cNvGrpSpPr>
            <p:nvPr/>
          </p:nvGrpSpPr>
          <p:grpSpPr bwMode="auto">
            <a:xfrm>
              <a:off x="818552" y="2886833"/>
              <a:ext cx="3499129" cy="932694"/>
              <a:chOff x="890016" y="3029712"/>
              <a:chExt cx="3499104" cy="932688"/>
            </a:xfrm>
          </p:grpSpPr>
          <p:pic>
            <p:nvPicPr>
              <p:cNvPr id="39945" name="Скругленный прямоугольник 8"/>
              <p:cNvPicPr>
                <a:picLocks noChangeArrowheads="1"/>
              </p:cNvPicPr>
              <p:nvPr/>
            </p:nvPicPr>
            <p:blipFill>
              <a:blip r:embed="rId3" cstate="print"/>
              <a:srcRect/>
              <a:stretch>
                <a:fillRect/>
              </a:stretch>
            </p:blipFill>
            <p:spPr bwMode="auto">
              <a:xfrm>
                <a:off x="890016" y="3029712"/>
                <a:ext cx="3499104" cy="932688"/>
              </a:xfrm>
              <a:prstGeom prst="rect">
                <a:avLst/>
              </a:prstGeom>
              <a:noFill/>
            </p:spPr>
          </p:pic>
          <p:sp>
            <p:nvSpPr>
              <p:cNvPr id="39946" name="Text Box 10"/>
              <p:cNvSpPr txBox="1">
                <a:spLocks noChangeArrowheads="1"/>
              </p:cNvSpPr>
              <p:nvPr/>
            </p:nvSpPr>
            <p:spPr bwMode="auto">
              <a:xfrm>
                <a:off x="970536" y="3113661"/>
                <a:ext cx="3345304" cy="773554"/>
              </a:xfrm>
              <a:prstGeom prst="rect">
                <a:avLst/>
              </a:prstGeom>
              <a:noFill/>
              <a:ln w="9525">
                <a:noFill/>
                <a:miter lim="800000"/>
                <a:headEnd/>
                <a:tailEnd/>
              </a:ln>
            </p:spPr>
            <p:txBody>
              <a:bodyPr anchor="ctr"/>
              <a:lstStyle/>
              <a:p>
                <a:pPr algn="ctr"/>
                <a:r>
                  <a:rPr lang="ru-RU" b="1">
                    <a:latin typeface="Verdana" pitchFamily="34" charset="0"/>
                  </a:rPr>
                  <a:t>Открытая дискуссия</a:t>
                </a:r>
              </a:p>
            </p:txBody>
          </p:sp>
        </p:grpSp>
        <p:grpSp>
          <p:nvGrpSpPr>
            <p:cNvPr id="10" name="Скругленный прямоугольник 9"/>
            <p:cNvGrpSpPr>
              <a:grpSpLocks/>
            </p:cNvGrpSpPr>
            <p:nvPr/>
          </p:nvGrpSpPr>
          <p:grpSpPr bwMode="auto">
            <a:xfrm>
              <a:off x="4677347" y="2886833"/>
              <a:ext cx="3425976" cy="932694"/>
              <a:chOff x="4748784" y="3029712"/>
              <a:chExt cx="3425952" cy="932688"/>
            </a:xfrm>
          </p:grpSpPr>
          <p:pic>
            <p:nvPicPr>
              <p:cNvPr id="39948" name="Скругленный прямоугольник 9"/>
              <p:cNvPicPr>
                <a:picLocks noChangeArrowheads="1"/>
              </p:cNvPicPr>
              <p:nvPr/>
            </p:nvPicPr>
            <p:blipFill>
              <a:blip r:embed="rId4" cstate="print"/>
              <a:srcRect/>
              <a:stretch>
                <a:fillRect/>
              </a:stretch>
            </p:blipFill>
            <p:spPr bwMode="auto">
              <a:xfrm>
                <a:off x="4748784" y="3029712"/>
                <a:ext cx="3425952" cy="932688"/>
              </a:xfrm>
              <a:prstGeom prst="rect">
                <a:avLst/>
              </a:prstGeom>
              <a:noFill/>
            </p:spPr>
          </p:pic>
          <p:sp>
            <p:nvSpPr>
              <p:cNvPr id="39949" name="Text Box 13"/>
              <p:cNvSpPr txBox="1">
                <a:spLocks noChangeArrowheads="1"/>
              </p:cNvSpPr>
              <p:nvPr/>
            </p:nvSpPr>
            <p:spPr bwMode="auto">
              <a:xfrm>
                <a:off x="4828161" y="3113661"/>
                <a:ext cx="3273866" cy="773554"/>
              </a:xfrm>
              <a:prstGeom prst="rect">
                <a:avLst/>
              </a:prstGeom>
              <a:noFill/>
              <a:ln w="9525">
                <a:noFill/>
                <a:miter lim="800000"/>
                <a:headEnd/>
                <a:tailEnd/>
              </a:ln>
            </p:spPr>
            <p:txBody>
              <a:bodyPr anchor="ctr"/>
              <a:lstStyle/>
              <a:p>
                <a:pPr algn="ctr"/>
                <a:r>
                  <a:rPr lang="ru-RU" b="1">
                    <a:latin typeface="Verdana" pitchFamily="34" charset="0"/>
                  </a:rPr>
                  <a:t>Опрос (презентация)</a:t>
                </a:r>
              </a:p>
            </p:txBody>
          </p:sp>
        </p:grpSp>
        <p:cxnSp>
          <p:nvCxnSpPr>
            <p:cNvPr id="23" name="Прямая соединительная линия 22"/>
            <p:cNvCxnSpPr>
              <a:endCxn id="0" idx="0"/>
            </p:cNvCxnSpPr>
            <p:nvPr/>
          </p:nvCxnSpPr>
          <p:spPr>
            <a:xfrm rot="5400000">
              <a:off x="1285852" y="3857628"/>
              <a:ext cx="357189" cy="214315"/>
            </a:xfrm>
            <a:prstGeom prst="line">
              <a:avLst/>
            </a:prstGeom>
            <a:ln w="635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 name="Прямая соединительная линия 23"/>
            <p:cNvCxnSpPr>
              <a:endCxn id="0" idx="0"/>
            </p:cNvCxnSpPr>
            <p:nvPr/>
          </p:nvCxnSpPr>
          <p:spPr>
            <a:xfrm rot="5400000">
              <a:off x="4929190" y="4071942"/>
              <a:ext cx="1285884" cy="714380"/>
            </a:xfrm>
            <a:prstGeom prst="line">
              <a:avLst/>
            </a:prstGeom>
            <a:ln w="635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 name="Прямая соединительная линия 26"/>
            <p:cNvCxnSpPr>
              <a:endCxn id="0" idx="0"/>
            </p:cNvCxnSpPr>
            <p:nvPr/>
          </p:nvCxnSpPr>
          <p:spPr>
            <a:xfrm rot="16200000" flipH="1">
              <a:off x="6589727" y="3983042"/>
              <a:ext cx="1285884" cy="892181"/>
            </a:xfrm>
            <a:prstGeom prst="line">
              <a:avLst/>
            </a:prstGeom>
            <a:ln w="635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 name="Прямая соединительная линия 27"/>
            <p:cNvCxnSpPr>
              <a:endCxn id="0" idx="0"/>
            </p:cNvCxnSpPr>
            <p:nvPr/>
          </p:nvCxnSpPr>
          <p:spPr>
            <a:xfrm rot="16200000" flipH="1">
              <a:off x="3286116" y="3857628"/>
              <a:ext cx="357189" cy="214315"/>
            </a:xfrm>
            <a:prstGeom prst="line">
              <a:avLst/>
            </a:prstGeom>
            <a:ln w="635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pSp>
          <p:nvGrpSpPr>
            <p:cNvPr id="31" name="Скругленный прямоугольник 30"/>
            <p:cNvGrpSpPr>
              <a:grpSpLocks/>
            </p:cNvGrpSpPr>
            <p:nvPr/>
          </p:nvGrpSpPr>
          <p:grpSpPr bwMode="auto">
            <a:xfrm>
              <a:off x="245524" y="4106041"/>
              <a:ext cx="2218960" cy="926598"/>
              <a:chOff x="316992" y="4248912"/>
              <a:chExt cx="2218944" cy="926592"/>
            </a:xfrm>
          </p:grpSpPr>
          <p:pic>
            <p:nvPicPr>
              <p:cNvPr id="39955" name="Скругленный прямоугольник 30"/>
              <p:cNvPicPr>
                <a:picLocks noChangeArrowheads="1"/>
              </p:cNvPicPr>
              <p:nvPr/>
            </p:nvPicPr>
            <p:blipFill>
              <a:blip r:embed="rId5" cstate="print"/>
              <a:srcRect/>
              <a:stretch>
                <a:fillRect/>
              </a:stretch>
            </p:blipFill>
            <p:spPr bwMode="auto">
              <a:xfrm>
                <a:off x="316992" y="4248912"/>
                <a:ext cx="2218944" cy="926592"/>
              </a:xfrm>
              <a:prstGeom prst="rect">
                <a:avLst/>
              </a:prstGeom>
              <a:noFill/>
            </p:spPr>
          </p:pic>
          <p:sp>
            <p:nvSpPr>
              <p:cNvPr id="39956" name="Text Box 20"/>
              <p:cNvSpPr txBox="1">
                <a:spLocks noChangeArrowheads="1"/>
              </p:cNvSpPr>
              <p:nvPr/>
            </p:nvSpPr>
            <p:spPr bwMode="auto">
              <a:xfrm>
                <a:off x="431013" y="4360075"/>
                <a:ext cx="1995475" cy="709600"/>
              </a:xfrm>
              <a:prstGeom prst="rect">
                <a:avLst/>
              </a:prstGeom>
              <a:noFill/>
              <a:ln w="9525">
                <a:noFill/>
                <a:miter lim="800000"/>
                <a:headEnd/>
                <a:tailEnd/>
              </a:ln>
            </p:spPr>
            <p:txBody>
              <a:bodyPr anchor="ctr"/>
              <a:lstStyle/>
              <a:p>
                <a:pPr algn="ctr"/>
                <a:r>
                  <a:rPr lang="ru-RU" b="1">
                    <a:latin typeface="Verdana" pitchFamily="34" charset="0"/>
                  </a:rPr>
                  <a:t>Руководимая </a:t>
                </a:r>
              </a:p>
            </p:txBody>
          </p:sp>
        </p:grpSp>
        <p:grpSp>
          <p:nvGrpSpPr>
            <p:cNvPr id="36" name="Скругленный прямоугольник 35"/>
            <p:cNvGrpSpPr>
              <a:grpSpLocks/>
            </p:cNvGrpSpPr>
            <p:nvPr/>
          </p:nvGrpSpPr>
          <p:grpSpPr bwMode="auto">
            <a:xfrm>
              <a:off x="2458387" y="4106041"/>
              <a:ext cx="2218960" cy="926598"/>
              <a:chOff x="2529840" y="4248912"/>
              <a:chExt cx="2218944" cy="926592"/>
            </a:xfrm>
          </p:grpSpPr>
          <p:pic>
            <p:nvPicPr>
              <p:cNvPr id="39958" name="Скругленный прямоугольник 35"/>
              <p:cNvPicPr>
                <a:picLocks noChangeArrowheads="1"/>
              </p:cNvPicPr>
              <p:nvPr/>
            </p:nvPicPr>
            <p:blipFill>
              <a:blip r:embed="rId6" cstate="print"/>
              <a:srcRect/>
              <a:stretch>
                <a:fillRect/>
              </a:stretch>
            </p:blipFill>
            <p:spPr bwMode="auto">
              <a:xfrm>
                <a:off x="2529840" y="4248912"/>
                <a:ext cx="2218944" cy="926592"/>
              </a:xfrm>
              <a:prstGeom prst="rect">
                <a:avLst/>
              </a:prstGeom>
              <a:noFill/>
            </p:spPr>
          </p:pic>
          <p:sp>
            <p:nvSpPr>
              <p:cNvPr id="39959" name="Text Box 23"/>
              <p:cNvSpPr txBox="1">
                <a:spLocks noChangeArrowheads="1"/>
              </p:cNvSpPr>
              <p:nvPr/>
            </p:nvSpPr>
            <p:spPr bwMode="auto">
              <a:xfrm>
                <a:off x="2645575" y="4360075"/>
                <a:ext cx="1995475" cy="709600"/>
              </a:xfrm>
              <a:prstGeom prst="rect">
                <a:avLst/>
              </a:prstGeom>
              <a:noFill/>
              <a:ln w="9525">
                <a:noFill/>
                <a:miter lim="800000"/>
                <a:headEnd/>
                <a:tailEnd/>
              </a:ln>
            </p:spPr>
            <p:txBody>
              <a:bodyPr anchor="ctr"/>
              <a:lstStyle/>
              <a:p>
                <a:pPr algn="ctr"/>
                <a:r>
                  <a:rPr lang="ru-RU" b="1">
                    <a:latin typeface="Verdana" pitchFamily="34" charset="0"/>
                  </a:rPr>
                  <a:t>Свободная </a:t>
                </a:r>
              </a:p>
            </p:txBody>
          </p:sp>
        </p:grpSp>
        <p:grpSp>
          <p:nvGrpSpPr>
            <p:cNvPr id="40" name="Скругленный прямоугольник 39"/>
            <p:cNvGrpSpPr>
              <a:grpSpLocks/>
            </p:cNvGrpSpPr>
            <p:nvPr/>
          </p:nvGrpSpPr>
          <p:grpSpPr bwMode="auto">
            <a:xfrm>
              <a:off x="3744652" y="5032640"/>
              <a:ext cx="2932197" cy="932694"/>
              <a:chOff x="3816096" y="5175504"/>
              <a:chExt cx="2932176" cy="932688"/>
            </a:xfrm>
          </p:grpSpPr>
          <p:pic>
            <p:nvPicPr>
              <p:cNvPr id="39961" name="Скругленный прямоугольник 39"/>
              <p:cNvPicPr>
                <a:picLocks noChangeArrowheads="1"/>
              </p:cNvPicPr>
              <p:nvPr/>
            </p:nvPicPr>
            <p:blipFill>
              <a:blip r:embed="rId7" cstate="print"/>
              <a:srcRect/>
              <a:stretch>
                <a:fillRect/>
              </a:stretch>
            </p:blipFill>
            <p:spPr bwMode="auto">
              <a:xfrm>
                <a:off x="3816096" y="5175504"/>
                <a:ext cx="2932176" cy="932688"/>
              </a:xfrm>
              <a:prstGeom prst="rect">
                <a:avLst/>
              </a:prstGeom>
              <a:noFill/>
            </p:spPr>
          </p:pic>
          <p:sp>
            <p:nvSpPr>
              <p:cNvPr id="39962" name="Text Box 26"/>
              <p:cNvSpPr txBox="1">
                <a:spLocks noChangeArrowheads="1"/>
              </p:cNvSpPr>
              <p:nvPr/>
            </p:nvSpPr>
            <p:spPr bwMode="auto">
              <a:xfrm>
                <a:off x="3931450" y="5288763"/>
                <a:ext cx="2709850" cy="709600"/>
              </a:xfrm>
              <a:prstGeom prst="rect">
                <a:avLst/>
              </a:prstGeom>
              <a:noFill/>
              <a:ln w="9525">
                <a:noFill/>
                <a:miter lim="800000"/>
                <a:headEnd/>
                <a:tailEnd/>
              </a:ln>
            </p:spPr>
            <p:txBody>
              <a:bodyPr anchor="ctr"/>
              <a:lstStyle/>
              <a:p>
                <a:pPr algn="ctr"/>
                <a:r>
                  <a:rPr lang="ru-RU" b="1">
                    <a:latin typeface="Verdana" pitchFamily="34" charset="0"/>
                  </a:rPr>
                  <a:t>Индивидуальный</a:t>
                </a:r>
              </a:p>
            </p:txBody>
          </p:sp>
        </p:grpSp>
        <p:grpSp>
          <p:nvGrpSpPr>
            <p:cNvPr id="42" name="Скругленный прямоугольник 41"/>
            <p:cNvGrpSpPr>
              <a:grpSpLocks/>
            </p:cNvGrpSpPr>
            <p:nvPr/>
          </p:nvGrpSpPr>
          <p:grpSpPr bwMode="auto">
            <a:xfrm>
              <a:off x="6676849" y="5032640"/>
              <a:ext cx="1999502" cy="932694"/>
              <a:chOff x="6748272" y="5175504"/>
              <a:chExt cx="1999488" cy="932688"/>
            </a:xfrm>
          </p:grpSpPr>
          <p:pic>
            <p:nvPicPr>
              <p:cNvPr id="39964" name="Скругленный прямоугольник 41"/>
              <p:cNvPicPr>
                <a:picLocks noChangeArrowheads="1"/>
              </p:cNvPicPr>
              <p:nvPr/>
            </p:nvPicPr>
            <p:blipFill>
              <a:blip r:embed="rId8" cstate="print"/>
              <a:srcRect/>
              <a:stretch>
                <a:fillRect/>
              </a:stretch>
            </p:blipFill>
            <p:spPr bwMode="auto">
              <a:xfrm>
                <a:off x="6748272" y="5175504"/>
                <a:ext cx="1999488" cy="932688"/>
              </a:xfrm>
              <a:prstGeom prst="rect">
                <a:avLst/>
              </a:prstGeom>
              <a:noFill/>
            </p:spPr>
          </p:pic>
          <p:sp>
            <p:nvSpPr>
              <p:cNvPr id="39965" name="Text Box 29"/>
              <p:cNvSpPr txBox="1">
                <a:spLocks noChangeArrowheads="1"/>
              </p:cNvSpPr>
              <p:nvPr/>
            </p:nvSpPr>
            <p:spPr bwMode="auto">
              <a:xfrm>
                <a:off x="6860388" y="5288763"/>
                <a:ext cx="1781162" cy="709600"/>
              </a:xfrm>
              <a:prstGeom prst="rect">
                <a:avLst/>
              </a:prstGeom>
              <a:noFill/>
              <a:ln w="9525">
                <a:noFill/>
                <a:miter lim="800000"/>
                <a:headEnd/>
                <a:tailEnd/>
              </a:ln>
            </p:spPr>
            <p:txBody>
              <a:bodyPr anchor="ctr"/>
              <a:lstStyle/>
              <a:p>
                <a:pPr algn="ctr"/>
                <a:r>
                  <a:rPr lang="ru-RU" b="1">
                    <a:latin typeface="Verdana" pitchFamily="34" charset="0"/>
                  </a:rPr>
                  <a:t>Групповой </a:t>
                </a:r>
              </a:p>
            </p:txBody>
          </p:sp>
        </p:grpSp>
      </p:grpSp>
    </p:spTree>
  </p:cSld>
  <p:clrMapOvr>
    <a:masterClrMapping/>
  </p:clrMapOvr>
  <p:transition>
    <p:strips dir="ru"/>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961" name="Группа 11"/>
          <p:cNvGrpSpPr>
            <a:grpSpLocks/>
          </p:cNvGrpSpPr>
          <p:nvPr/>
        </p:nvGrpSpPr>
        <p:grpSpPr bwMode="auto">
          <a:xfrm>
            <a:off x="714375" y="1285875"/>
            <a:ext cx="7770813" cy="2643188"/>
            <a:chOff x="686248" y="714356"/>
            <a:chExt cx="7771504" cy="2643206"/>
          </a:xfrm>
        </p:grpSpPr>
        <p:cxnSp>
          <p:nvCxnSpPr>
            <p:cNvPr id="8" name="Прямая соединительная линия 7"/>
            <p:cNvCxnSpPr>
              <a:endCxn id="0" idx="0"/>
            </p:cNvCxnSpPr>
            <p:nvPr/>
          </p:nvCxnSpPr>
          <p:spPr>
            <a:xfrm rot="10800000" flipV="1">
              <a:off x="2486633" y="1785926"/>
              <a:ext cx="1128813" cy="492128"/>
            </a:xfrm>
            <a:prstGeom prst="line">
              <a:avLst/>
            </a:prstGeom>
            <a:ln w="63500">
              <a:solidFill>
                <a:srgbClr val="CE6B08"/>
              </a:solidFill>
            </a:ln>
          </p:spPr>
          <p:style>
            <a:lnRef idx="1">
              <a:schemeClr val="accent1"/>
            </a:lnRef>
            <a:fillRef idx="0">
              <a:schemeClr val="accent1"/>
            </a:fillRef>
            <a:effectRef idx="0">
              <a:schemeClr val="accent1"/>
            </a:effectRef>
            <a:fontRef idx="minor">
              <a:schemeClr val="tx1"/>
            </a:fontRef>
          </p:style>
        </p:cxnSp>
        <p:cxnSp>
          <p:nvCxnSpPr>
            <p:cNvPr id="10" name="Прямая соединительная линия 9"/>
            <p:cNvCxnSpPr>
              <a:endCxn id="0" idx="0"/>
            </p:cNvCxnSpPr>
            <p:nvPr/>
          </p:nvCxnSpPr>
          <p:spPr>
            <a:xfrm>
              <a:off x="5487275" y="1785926"/>
              <a:ext cx="1170092" cy="492128"/>
            </a:xfrm>
            <a:prstGeom prst="line">
              <a:avLst/>
            </a:prstGeom>
            <a:ln w="63500">
              <a:solidFill>
                <a:srgbClr val="CE6B08"/>
              </a:solidFill>
            </a:ln>
          </p:spPr>
          <p:style>
            <a:lnRef idx="1">
              <a:schemeClr val="accent1"/>
            </a:lnRef>
            <a:fillRef idx="0">
              <a:schemeClr val="accent1"/>
            </a:fillRef>
            <a:effectRef idx="0">
              <a:schemeClr val="accent1"/>
            </a:effectRef>
            <a:fontRef idx="minor">
              <a:schemeClr val="tx1"/>
            </a:fontRef>
          </p:style>
        </p:cxnSp>
        <p:grpSp>
          <p:nvGrpSpPr>
            <p:cNvPr id="3" name="Скругленный прямоугольник 2"/>
            <p:cNvGrpSpPr>
              <a:grpSpLocks/>
            </p:cNvGrpSpPr>
            <p:nvPr/>
          </p:nvGrpSpPr>
          <p:grpSpPr bwMode="auto">
            <a:xfrm>
              <a:off x="2672578" y="672065"/>
              <a:ext cx="3676215" cy="1158248"/>
              <a:chOff x="2700528" y="1243584"/>
              <a:chExt cx="3675888" cy="1158240"/>
            </a:xfrm>
          </p:grpSpPr>
          <p:pic>
            <p:nvPicPr>
              <p:cNvPr id="40966" name="Скругленный прямоугольник 2"/>
              <p:cNvPicPr>
                <a:picLocks noChangeArrowheads="1"/>
              </p:cNvPicPr>
              <p:nvPr/>
            </p:nvPicPr>
            <p:blipFill>
              <a:blip r:embed="rId2" cstate="print"/>
              <a:srcRect/>
              <a:stretch>
                <a:fillRect/>
              </a:stretch>
            </p:blipFill>
            <p:spPr bwMode="auto">
              <a:xfrm>
                <a:off x="2700528" y="1243584"/>
                <a:ext cx="3675888" cy="1158240"/>
              </a:xfrm>
              <a:prstGeom prst="rect">
                <a:avLst/>
              </a:prstGeom>
              <a:noFill/>
            </p:spPr>
          </p:pic>
          <p:sp>
            <p:nvSpPr>
              <p:cNvPr id="40967" name="Text Box 7"/>
              <p:cNvSpPr txBox="1">
                <a:spLocks noChangeArrowheads="1"/>
              </p:cNvSpPr>
              <p:nvPr/>
            </p:nvSpPr>
            <p:spPr bwMode="auto">
              <a:xfrm>
                <a:off x="2795280" y="1338596"/>
                <a:ext cx="3494238" cy="974551"/>
              </a:xfrm>
              <a:prstGeom prst="rect">
                <a:avLst/>
              </a:prstGeom>
              <a:noFill/>
              <a:ln w="9525">
                <a:noFill/>
                <a:miter lim="800000"/>
                <a:headEnd/>
                <a:tailEnd/>
              </a:ln>
            </p:spPr>
            <p:txBody>
              <a:bodyPr anchor="ctr"/>
              <a:lstStyle/>
              <a:p>
                <a:pPr algn="ctr"/>
                <a:endParaRPr lang="ru-RU" b="1">
                  <a:solidFill>
                    <a:srgbClr val="FFFFFF"/>
                  </a:solidFill>
                  <a:latin typeface="Verdana" pitchFamily="34" charset="0"/>
                </a:endParaRPr>
              </a:p>
              <a:p>
                <a:pPr algn="ctr"/>
                <a:endParaRPr lang="ru-RU" b="1">
                  <a:solidFill>
                    <a:srgbClr val="FFFFFF"/>
                  </a:solidFill>
                  <a:latin typeface="Verdana" pitchFamily="34" charset="0"/>
                </a:endParaRPr>
              </a:p>
              <a:p>
                <a:pPr algn="ctr"/>
                <a:r>
                  <a:rPr lang="ru-RU" b="1">
                    <a:solidFill>
                      <a:srgbClr val="50141B"/>
                    </a:solidFill>
                    <a:latin typeface="Verdana" pitchFamily="34" charset="0"/>
                  </a:rPr>
                  <a:t>Кейс – экзамен (зачет)</a:t>
                </a:r>
              </a:p>
              <a:p>
                <a:pPr algn="ctr"/>
                <a:endParaRPr lang="ru-RU" b="1">
                  <a:solidFill>
                    <a:srgbClr val="FFFFFF"/>
                  </a:solidFill>
                  <a:latin typeface="Verdana" pitchFamily="34" charset="0"/>
                </a:endParaRPr>
              </a:p>
              <a:p>
                <a:pPr algn="ctr"/>
                <a:endParaRPr lang="ru-RU">
                  <a:solidFill>
                    <a:srgbClr val="FFFFFF"/>
                  </a:solidFill>
                  <a:latin typeface="Verdana" pitchFamily="34" charset="0"/>
                </a:endParaRPr>
              </a:p>
            </p:txBody>
          </p:sp>
        </p:grpSp>
        <p:grpSp>
          <p:nvGrpSpPr>
            <p:cNvPr id="4" name="Скругленный прямоугольник 3"/>
            <p:cNvGrpSpPr>
              <a:grpSpLocks/>
            </p:cNvGrpSpPr>
            <p:nvPr/>
          </p:nvGrpSpPr>
          <p:grpSpPr bwMode="auto">
            <a:xfrm>
              <a:off x="648526" y="2238747"/>
              <a:ext cx="3670118" cy="1152152"/>
              <a:chOff x="676656" y="2810256"/>
              <a:chExt cx="3669792" cy="1152144"/>
            </a:xfrm>
          </p:grpSpPr>
          <p:pic>
            <p:nvPicPr>
              <p:cNvPr id="40969" name="Скругленный прямоугольник 3"/>
              <p:cNvPicPr>
                <a:picLocks noChangeArrowheads="1"/>
              </p:cNvPicPr>
              <p:nvPr/>
            </p:nvPicPr>
            <p:blipFill>
              <a:blip r:embed="rId3" cstate="print"/>
              <a:srcRect/>
              <a:stretch>
                <a:fillRect/>
              </a:stretch>
            </p:blipFill>
            <p:spPr bwMode="auto">
              <a:xfrm>
                <a:off x="676656" y="2810256"/>
                <a:ext cx="3669792" cy="1152144"/>
              </a:xfrm>
              <a:prstGeom prst="rect">
                <a:avLst/>
              </a:prstGeom>
              <a:noFill/>
            </p:spPr>
          </p:pic>
          <p:sp>
            <p:nvSpPr>
              <p:cNvPr id="40970" name="Text Box 10"/>
              <p:cNvSpPr txBox="1">
                <a:spLocks noChangeArrowheads="1"/>
              </p:cNvSpPr>
              <p:nvPr/>
            </p:nvSpPr>
            <p:spPr bwMode="auto">
              <a:xfrm>
                <a:off x="767096" y="2901791"/>
                <a:ext cx="3494238" cy="974551"/>
              </a:xfrm>
              <a:prstGeom prst="rect">
                <a:avLst/>
              </a:prstGeom>
              <a:noFill/>
              <a:ln w="9525">
                <a:noFill/>
                <a:miter lim="800000"/>
                <a:headEnd/>
                <a:tailEnd/>
              </a:ln>
            </p:spPr>
            <p:txBody>
              <a:bodyPr anchor="ctr"/>
              <a:lstStyle/>
              <a:p>
                <a:pPr algn="ctr"/>
                <a:r>
                  <a:rPr lang="ru-RU" b="1">
                    <a:solidFill>
                      <a:srgbClr val="50141B"/>
                    </a:solidFill>
                    <a:latin typeface="Verdana" pitchFamily="34" charset="0"/>
                  </a:rPr>
                  <a:t>С предварительной подготовкой</a:t>
                </a:r>
              </a:p>
            </p:txBody>
          </p:sp>
        </p:grpSp>
        <p:grpSp>
          <p:nvGrpSpPr>
            <p:cNvPr id="5" name="Скругленный прямоугольник 4"/>
            <p:cNvGrpSpPr>
              <a:grpSpLocks/>
            </p:cNvGrpSpPr>
            <p:nvPr/>
          </p:nvGrpSpPr>
          <p:grpSpPr bwMode="auto">
            <a:xfrm>
              <a:off x="4818560" y="2238747"/>
              <a:ext cx="3670118" cy="1152152"/>
              <a:chOff x="4846320" y="2810256"/>
              <a:chExt cx="3669792" cy="1152144"/>
            </a:xfrm>
          </p:grpSpPr>
          <p:pic>
            <p:nvPicPr>
              <p:cNvPr id="40972" name="Скругленный прямоугольник 4"/>
              <p:cNvPicPr>
                <a:picLocks noChangeArrowheads="1"/>
              </p:cNvPicPr>
              <p:nvPr/>
            </p:nvPicPr>
            <p:blipFill>
              <a:blip r:embed="rId4" cstate="print"/>
              <a:srcRect/>
              <a:stretch>
                <a:fillRect/>
              </a:stretch>
            </p:blipFill>
            <p:spPr bwMode="auto">
              <a:xfrm>
                <a:off x="4846320" y="2810256"/>
                <a:ext cx="3669792" cy="1152144"/>
              </a:xfrm>
              <a:prstGeom prst="rect">
                <a:avLst/>
              </a:prstGeom>
              <a:noFill/>
            </p:spPr>
          </p:pic>
          <p:sp>
            <p:nvSpPr>
              <p:cNvPr id="40973" name="Text Box 13"/>
              <p:cNvSpPr txBox="1">
                <a:spLocks noChangeArrowheads="1"/>
              </p:cNvSpPr>
              <p:nvPr/>
            </p:nvSpPr>
            <p:spPr bwMode="auto">
              <a:xfrm>
                <a:off x="4938229" y="2901791"/>
                <a:ext cx="3494238" cy="974551"/>
              </a:xfrm>
              <a:prstGeom prst="rect">
                <a:avLst/>
              </a:prstGeom>
              <a:noFill/>
              <a:ln w="9525">
                <a:noFill/>
                <a:miter lim="800000"/>
                <a:headEnd/>
                <a:tailEnd/>
              </a:ln>
            </p:spPr>
            <p:txBody>
              <a:bodyPr anchor="ctr"/>
              <a:lstStyle/>
              <a:p>
                <a:pPr algn="ctr"/>
                <a:r>
                  <a:rPr lang="ru-RU" b="1">
                    <a:solidFill>
                      <a:srgbClr val="50141B"/>
                    </a:solidFill>
                    <a:latin typeface="Verdana" pitchFamily="34" charset="0"/>
                  </a:rPr>
                  <a:t>Без предварительной подготовки</a:t>
                </a:r>
              </a:p>
            </p:txBody>
          </p:sp>
        </p:grpSp>
      </p:grpSp>
      <p:sp>
        <p:nvSpPr>
          <p:cNvPr id="40962" name="TextBox 12"/>
          <p:cNvSpPr txBox="1">
            <a:spLocks noChangeArrowheads="1"/>
          </p:cNvSpPr>
          <p:nvPr/>
        </p:nvSpPr>
        <p:spPr bwMode="auto">
          <a:xfrm>
            <a:off x="500063" y="357188"/>
            <a:ext cx="8215312" cy="830262"/>
          </a:xfrm>
          <a:prstGeom prst="rect">
            <a:avLst/>
          </a:prstGeom>
          <a:noFill/>
          <a:ln w="9525">
            <a:noFill/>
            <a:miter lim="800000"/>
            <a:headEnd/>
            <a:tailEnd/>
          </a:ln>
        </p:spPr>
        <p:txBody>
          <a:bodyPr>
            <a:spAutoFit/>
          </a:bodyPr>
          <a:lstStyle/>
          <a:p>
            <a:pPr algn="ctr"/>
            <a:r>
              <a:rPr lang="ru-RU" sz="2400" b="1">
                <a:solidFill>
                  <a:srgbClr val="C00000"/>
                </a:solidFill>
              </a:rPr>
              <a:t>Кейс – метод возможно использовать и в качестве экзаменов или зачетов.</a:t>
            </a:r>
          </a:p>
        </p:txBody>
      </p:sp>
      <p:sp>
        <p:nvSpPr>
          <p:cNvPr id="15" name="Прямоугольник 14"/>
          <p:cNvSpPr/>
          <p:nvPr/>
        </p:nvSpPr>
        <p:spPr>
          <a:xfrm>
            <a:off x="500063" y="4000500"/>
            <a:ext cx="8143875" cy="2308225"/>
          </a:xfrm>
          <a:prstGeom prst="rect">
            <a:avLst/>
          </a:prstGeom>
        </p:spPr>
        <p:txBody>
          <a:bodyPr>
            <a:spAutoFit/>
          </a:bodyPr>
          <a:lstStyle/>
          <a:p>
            <a:pPr>
              <a:defRPr/>
            </a:pPr>
            <a:r>
              <a:rPr lang="ru-RU" sz="2400" b="1" dirty="0">
                <a:solidFill>
                  <a:schemeClr val="accent3">
                    <a:lumMod val="75000"/>
                  </a:schemeClr>
                </a:solidFill>
                <a:latin typeface="Arial Narrow" pitchFamily="34" charset="0"/>
                <a:ea typeface="Segoe UI" pitchFamily="34" charset="0"/>
                <a:cs typeface="Times New Roman" pitchFamily="18" charset="0"/>
              </a:rPr>
              <a:t>Перед зачетом ученик может получить кейс-задание на дом, он должен его проанализировать и принести экзаменатору отчет с ответами на поставленные вопросы. Можно предложить кейс и прямо на зачете, но тогда он должен быть достаточно коротким и простым, для того чтобы уложиться в отведенное время.</a:t>
            </a:r>
          </a:p>
        </p:txBody>
      </p:sp>
    </p:spTree>
  </p:cSld>
  <p:clrMapOvr>
    <a:masterClrMapping/>
  </p:clrMapOvr>
  <p:transition>
    <p:strips dir="ru"/>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625" y="428625"/>
            <a:ext cx="8183563" cy="693738"/>
          </a:xfrm>
        </p:spPr>
        <p:txBody>
          <a:bodyPr/>
          <a:lstStyle/>
          <a:p>
            <a:pPr algn="ctr">
              <a:defRPr/>
            </a:pPr>
            <a:r>
              <a:rPr lang="ru-RU" dirty="0" smtClean="0"/>
              <a:t>Вывод </a:t>
            </a:r>
            <a:endParaRPr lang="ru-RU" dirty="0"/>
          </a:p>
        </p:txBody>
      </p:sp>
      <p:sp>
        <p:nvSpPr>
          <p:cNvPr id="3" name="Прямоугольник 2"/>
          <p:cNvSpPr/>
          <p:nvPr/>
        </p:nvSpPr>
        <p:spPr>
          <a:xfrm>
            <a:off x="500063" y="1071563"/>
            <a:ext cx="8143875" cy="4524375"/>
          </a:xfrm>
          <a:prstGeom prst="rect">
            <a:avLst/>
          </a:prstGeom>
        </p:spPr>
        <p:txBody>
          <a:bodyPr>
            <a:spAutoFit/>
          </a:bodyPr>
          <a:lstStyle/>
          <a:p>
            <a:pPr marL="180000" indent="-457200" algn="just">
              <a:buFont typeface="Arial" pitchFamily="34" charset="0"/>
              <a:buNone/>
              <a:defRPr/>
            </a:pPr>
            <a:r>
              <a:rPr lang="ru-RU" sz="2400" b="1" dirty="0">
                <a:solidFill>
                  <a:schemeClr val="accent3">
                    <a:lumMod val="75000"/>
                  </a:schemeClr>
                </a:solidFill>
                <a:latin typeface="Arial Narrow" pitchFamily="34" charset="0"/>
                <a:ea typeface="Segoe UI" pitchFamily="34" charset="0"/>
                <a:cs typeface="Times New Roman" pitchFamily="18" charset="0"/>
              </a:rPr>
              <a:t>Практически любой преподаватель, который захочет внедрять </a:t>
            </a:r>
            <a:r>
              <a:rPr lang="ru-RU" sz="2400" b="1" dirty="0" err="1">
                <a:solidFill>
                  <a:schemeClr val="accent3">
                    <a:lumMod val="75000"/>
                  </a:schemeClr>
                </a:solidFill>
                <a:latin typeface="Arial Narrow" pitchFamily="34" charset="0"/>
                <a:ea typeface="Segoe UI" pitchFamily="34" charset="0"/>
                <a:cs typeface="Times New Roman" pitchFamily="18" charset="0"/>
              </a:rPr>
              <a:t>кейс-технологии</a:t>
            </a:r>
            <a:r>
              <a:rPr lang="ru-RU" sz="2400" b="1" dirty="0">
                <a:solidFill>
                  <a:schemeClr val="accent3">
                    <a:lumMod val="75000"/>
                  </a:schemeClr>
                </a:solidFill>
                <a:latin typeface="Arial Narrow" pitchFamily="34" charset="0"/>
                <a:ea typeface="Segoe UI" pitchFamily="34" charset="0"/>
                <a:cs typeface="Times New Roman" pitchFamily="18" charset="0"/>
              </a:rPr>
              <a:t>, сможет это сделать вполне профессионально, изучив специальную литературу, пройдя тренинг и имея на руках учебные ситуации. Однако выбор в пользу применения интерактивных технологий обучения не должен стать самоцелью: ведь каждая из названных технологий ситуационного анализа должна быть внедрена с учётом учебных целей и задач, особенностей учебной группы, их интересов и потребностей, уровня компетентности, регламента и многих других факторов, определяющих возможности внедрения </a:t>
            </a:r>
            <a:r>
              <a:rPr lang="ru-RU" sz="2400" b="1" dirty="0" err="1">
                <a:solidFill>
                  <a:schemeClr val="accent3">
                    <a:lumMod val="75000"/>
                  </a:schemeClr>
                </a:solidFill>
                <a:latin typeface="Arial Narrow" pitchFamily="34" charset="0"/>
                <a:ea typeface="Segoe UI" pitchFamily="34" charset="0"/>
                <a:cs typeface="Times New Roman" pitchFamily="18" charset="0"/>
              </a:rPr>
              <a:t>кейс-технологий</a:t>
            </a:r>
            <a:r>
              <a:rPr lang="ru-RU" sz="2400" b="1" dirty="0">
                <a:solidFill>
                  <a:schemeClr val="accent3">
                    <a:lumMod val="75000"/>
                  </a:schemeClr>
                </a:solidFill>
                <a:latin typeface="Arial Narrow" pitchFamily="34" charset="0"/>
                <a:ea typeface="Segoe UI" pitchFamily="34" charset="0"/>
                <a:cs typeface="Times New Roman" pitchFamily="18" charset="0"/>
              </a:rPr>
              <a:t>, их подготовки и проведения.</a:t>
            </a:r>
          </a:p>
        </p:txBody>
      </p:sp>
      <p:pic>
        <p:nvPicPr>
          <p:cNvPr id="41987" name="Рисунок 4" descr="Изображение в Рисунок1.jpg"/>
          <p:cNvPicPr>
            <a:picLocks noChangeAspect="1"/>
          </p:cNvPicPr>
          <p:nvPr/>
        </p:nvPicPr>
        <p:blipFill>
          <a:blip r:embed="rId2" cstate="print"/>
          <a:srcRect/>
          <a:stretch>
            <a:fillRect/>
          </a:stretch>
        </p:blipFill>
        <p:spPr bwMode="auto">
          <a:xfrm>
            <a:off x="6858000" y="5214938"/>
            <a:ext cx="1928813" cy="1285875"/>
          </a:xfrm>
          <a:prstGeom prst="rect">
            <a:avLst/>
          </a:prstGeom>
          <a:noFill/>
          <a:ln w="9525">
            <a:noFill/>
            <a:miter lim="800000"/>
            <a:headEnd/>
            <a:tailEnd/>
          </a:ln>
        </p:spPr>
      </p:pic>
    </p:spTree>
  </p:cSld>
  <p:clrMapOvr>
    <a:masterClrMapping/>
  </p:clrMapOvr>
  <p:transition>
    <p:strips dir="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63" y="428625"/>
            <a:ext cx="8183562" cy="750888"/>
          </a:xfrm>
        </p:spPr>
        <p:txBody>
          <a:bodyPr/>
          <a:lstStyle/>
          <a:p>
            <a:pPr eaLnBrk="1" fontAlgn="auto" hangingPunct="1">
              <a:spcAft>
                <a:spcPts val="0"/>
              </a:spcAft>
              <a:defRPr/>
            </a:pPr>
            <a:r>
              <a:rPr lang="ru-RU" sz="4000" dirty="0" smtClean="0">
                <a:solidFill>
                  <a:schemeClr val="accent1"/>
                </a:solidFill>
              </a:rPr>
              <a:t>Кейс – технология </a:t>
            </a:r>
            <a:endParaRPr lang="ru-RU" sz="4000" dirty="0">
              <a:solidFill>
                <a:schemeClr val="accent1"/>
              </a:solidFill>
            </a:endParaRPr>
          </a:p>
        </p:txBody>
      </p:sp>
      <p:sp>
        <p:nvSpPr>
          <p:cNvPr id="4" name="TextBox 3"/>
          <p:cNvSpPr txBox="1"/>
          <p:nvPr/>
        </p:nvSpPr>
        <p:spPr>
          <a:xfrm>
            <a:off x="571500" y="1214438"/>
            <a:ext cx="7858125" cy="2308225"/>
          </a:xfrm>
          <a:prstGeom prst="rect">
            <a:avLst/>
          </a:prstGeom>
          <a:noFill/>
        </p:spPr>
        <p:txBody>
          <a:bodyPr>
            <a:spAutoFit/>
          </a:bodyPr>
          <a:lstStyle/>
          <a:p>
            <a:pPr marL="180000" indent="-457200" algn="just" fontAlgn="auto">
              <a:spcBef>
                <a:spcPts val="0"/>
              </a:spcBef>
              <a:spcAft>
                <a:spcPts val="0"/>
              </a:spcAft>
              <a:defRPr/>
            </a:pPr>
            <a:r>
              <a:rPr lang="ru-RU" sz="2400" b="1" u="sng" dirty="0">
                <a:solidFill>
                  <a:schemeClr val="accent3">
                    <a:lumMod val="75000"/>
                  </a:schemeClr>
                </a:solidFill>
                <a:effectLst>
                  <a:outerShdw blurRad="38100" dist="38100" dir="2700000" algn="tl">
                    <a:srgbClr val="000000">
                      <a:alpha val="43137"/>
                    </a:srgbClr>
                  </a:outerShdw>
                </a:effectLst>
                <a:latin typeface="Arial Narrow" pitchFamily="34" charset="0"/>
                <a:ea typeface="Segoe UI" pitchFamily="34" charset="0"/>
                <a:cs typeface="Times New Roman" pitchFamily="18" charset="0"/>
              </a:rPr>
              <a:t>Это метод активного проблемно – ситуационного анализа, основанный на обучении путем решения конкретных задач-ситуаций (кейсов).</a:t>
            </a:r>
          </a:p>
          <a:p>
            <a:pPr marL="180000" indent="-457200" algn="just" fontAlgn="auto">
              <a:spcBef>
                <a:spcPts val="0"/>
              </a:spcBef>
              <a:spcAft>
                <a:spcPts val="0"/>
              </a:spcAft>
              <a:defRPr/>
            </a:pPr>
            <a:r>
              <a:rPr lang="ru-RU" sz="2400" b="1" dirty="0">
                <a:solidFill>
                  <a:schemeClr val="accent3">
                    <a:lumMod val="75000"/>
                  </a:schemeClr>
                </a:solidFill>
                <a:latin typeface="Arial Narrow" pitchFamily="34" charset="0"/>
                <a:ea typeface="Segoe UI" pitchFamily="34" charset="0"/>
                <a:cs typeface="Times New Roman" pitchFamily="18" charset="0"/>
              </a:rPr>
              <a:t>Главное её предназначение – развивать способность разрабатывать проблемы и находить их решение, учиться работать с информацией.</a:t>
            </a:r>
          </a:p>
        </p:txBody>
      </p:sp>
      <p:pic>
        <p:nvPicPr>
          <p:cNvPr id="19459" name="Рисунок 7" descr="_lon03.jpg"/>
          <p:cNvPicPr>
            <a:picLocks noChangeAspect="1"/>
          </p:cNvPicPr>
          <p:nvPr/>
        </p:nvPicPr>
        <p:blipFill>
          <a:blip r:embed="rId3" cstate="print"/>
          <a:srcRect/>
          <a:stretch>
            <a:fillRect/>
          </a:stretch>
        </p:blipFill>
        <p:spPr bwMode="auto">
          <a:xfrm>
            <a:off x="4714875" y="3071813"/>
            <a:ext cx="3786188" cy="2643187"/>
          </a:xfrm>
          <a:prstGeom prst="rect">
            <a:avLst/>
          </a:prstGeom>
          <a:noFill/>
          <a:ln w="9525">
            <a:noFill/>
            <a:miter lim="800000"/>
            <a:headEnd/>
            <a:tailEnd/>
          </a:ln>
        </p:spPr>
      </p:pic>
      <p:sp>
        <p:nvSpPr>
          <p:cNvPr id="9" name="TextBox 8"/>
          <p:cNvSpPr txBox="1"/>
          <p:nvPr/>
        </p:nvSpPr>
        <p:spPr>
          <a:xfrm>
            <a:off x="785813" y="3429000"/>
            <a:ext cx="3857625" cy="1938338"/>
          </a:xfrm>
          <a:prstGeom prst="rect">
            <a:avLst/>
          </a:prstGeom>
          <a:noFill/>
        </p:spPr>
        <p:txBody>
          <a:bodyPr>
            <a:spAutoFit/>
          </a:bodyPr>
          <a:lstStyle/>
          <a:p>
            <a:pPr fontAlgn="auto">
              <a:spcBef>
                <a:spcPts val="0"/>
              </a:spcBef>
              <a:spcAft>
                <a:spcPts val="0"/>
              </a:spcAft>
              <a:defRPr/>
            </a:pPr>
            <a:r>
              <a:rPr lang="ru-RU" sz="2400" b="1" dirty="0">
                <a:solidFill>
                  <a:schemeClr val="accent3">
                    <a:lumMod val="75000"/>
                  </a:schemeClr>
                </a:solidFill>
                <a:latin typeface="Arial Narrow" pitchFamily="34" charset="0"/>
                <a:ea typeface="Segoe UI" pitchFamily="34" charset="0"/>
                <a:cs typeface="Times New Roman" pitchFamily="18" charset="0"/>
              </a:rPr>
              <a:t>При  этом акцент делается не на получение готовых знаний, а на их выработку, на </a:t>
            </a:r>
            <a:r>
              <a:rPr lang="ru-RU" sz="2400" b="1" u="sng" dirty="0">
                <a:solidFill>
                  <a:schemeClr val="accent3">
                    <a:lumMod val="75000"/>
                  </a:schemeClr>
                </a:solidFill>
                <a:effectLst>
                  <a:outerShdw blurRad="38100" dist="38100" dir="2700000" algn="tl">
                    <a:srgbClr val="000000">
                      <a:alpha val="43137"/>
                    </a:srgbClr>
                  </a:outerShdw>
                </a:effectLst>
                <a:latin typeface="Arial Narrow" pitchFamily="34" charset="0"/>
                <a:ea typeface="Segoe UI" pitchFamily="34" charset="0"/>
                <a:cs typeface="Times New Roman" pitchFamily="18" charset="0"/>
              </a:rPr>
              <a:t>сотворчество</a:t>
            </a:r>
            <a:r>
              <a:rPr lang="ru-RU" sz="2400" b="1" dirty="0">
                <a:solidFill>
                  <a:schemeClr val="accent3">
                    <a:lumMod val="75000"/>
                  </a:schemeClr>
                </a:solidFill>
                <a:latin typeface="Arial Narrow" pitchFamily="34" charset="0"/>
                <a:ea typeface="Segoe UI" pitchFamily="34" charset="0"/>
                <a:cs typeface="Times New Roman" pitchFamily="18" charset="0"/>
              </a:rPr>
              <a:t> учителя и ученика!</a:t>
            </a:r>
          </a:p>
        </p:txBody>
      </p:sp>
    </p:spTree>
  </p:cSld>
  <p:clrMapOvr>
    <a:masterClrMapping/>
  </p:clrMapOvr>
  <p:transition>
    <p:strips dir="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57188" y="571500"/>
            <a:ext cx="8572500" cy="1050925"/>
          </a:xfrm>
        </p:spPr>
        <p:txBody>
          <a:bodyPr>
            <a:noAutofit/>
          </a:bodyPr>
          <a:lstStyle/>
          <a:p>
            <a:pPr algn="ctr" eaLnBrk="1" fontAlgn="auto" hangingPunct="1">
              <a:spcAft>
                <a:spcPts val="0"/>
              </a:spcAft>
              <a:defRPr/>
            </a:pPr>
            <a:r>
              <a:rPr lang="ru-RU" sz="3400" dirty="0" smtClean="0">
                <a:solidFill>
                  <a:schemeClr val="accent1"/>
                </a:solidFill>
              </a:rPr>
              <a:t>Возможности кейс - технологии </a:t>
            </a:r>
            <a:br>
              <a:rPr lang="ru-RU" sz="3400" dirty="0" smtClean="0">
                <a:solidFill>
                  <a:schemeClr val="accent1"/>
                </a:solidFill>
              </a:rPr>
            </a:br>
            <a:r>
              <a:rPr lang="ru-RU" sz="3400" dirty="0" smtClean="0">
                <a:solidFill>
                  <a:schemeClr val="accent1"/>
                </a:solidFill>
              </a:rPr>
              <a:t>в обогащающем обучении</a:t>
            </a:r>
          </a:p>
        </p:txBody>
      </p:sp>
      <p:sp>
        <p:nvSpPr>
          <p:cNvPr id="3" name="TextBox 2"/>
          <p:cNvSpPr txBox="1"/>
          <p:nvPr/>
        </p:nvSpPr>
        <p:spPr>
          <a:xfrm>
            <a:off x="500063" y="1857375"/>
            <a:ext cx="8143875" cy="3786188"/>
          </a:xfrm>
          <a:prstGeom prst="rect">
            <a:avLst/>
          </a:prstGeom>
          <a:noFill/>
        </p:spPr>
        <p:txBody>
          <a:bodyPr>
            <a:spAutoFit/>
          </a:bodyPr>
          <a:lstStyle/>
          <a:p>
            <a:pPr marL="180000" indent="-457200" algn="just" fontAlgn="auto">
              <a:spcBef>
                <a:spcPts val="0"/>
              </a:spcBef>
              <a:spcAft>
                <a:spcPts val="0"/>
              </a:spcAft>
              <a:buFont typeface="Arial" charset="0"/>
              <a:buNone/>
              <a:defRPr/>
            </a:pPr>
            <a:r>
              <a:rPr lang="ru-RU" sz="2400" dirty="0">
                <a:solidFill>
                  <a:schemeClr val="accent3">
                    <a:lumMod val="75000"/>
                  </a:schemeClr>
                </a:solidFill>
                <a:latin typeface="Arial Narrow" pitchFamily="34" charset="0"/>
                <a:ea typeface="Segoe UI" pitchFamily="34" charset="0"/>
                <a:cs typeface="Times New Roman" pitchFamily="18" charset="0"/>
              </a:rPr>
              <a:t>При </a:t>
            </a:r>
            <a:r>
              <a:rPr lang="ru-RU" sz="2400" dirty="0" err="1">
                <a:solidFill>
                  <a:schemeClr val="accent3">
                    <a:lumMod val="75000"/>
                  </a:schemeClr>
                </a:solidFill>
                <a:latin typeface="Arial Narrow" pitchFamily="34" charset="0"/>
                <a:ea typeface="Segoe UI" pitchFamily="34" charset="0"/>
                <a:cs typeface="Times New Roman" pitchFamily="18" charset="0"/>
              </a:rPr>
              <a:t>кейс-технологии</a:t>
            </a:r>
            <a:r>
              <a:rPr lang="ru-RU" sz="2400" dirty="0">
                <a:solidFill>
                  <a:schemeClr val="accent3">
                    <a:lumMod val="75000"/>
                  </a:schemeClr>
                </a:solidFill>
                <a:latin typeface="Arial Narrow" pitchFamily="34" charset="0"/>
                <a:ea typeface="Segoe UI" pitchFamily="34" charset="0"/>
                <a:cs typeface="Times New Roman" pitchFamily="18" charset="0"/>
              </a:rPr>
              <a:t> не даются конкретные ответы, их необходимо находить самостоятельно. Это позволяет </a:t>
            </a:r>
            <a:r>
              <a:rPr lang="ru-RU" sz="2400" dirty="0" smtClean="0">
                <a:solidFill>
                  <a:schemeClr val="accent3">
                    <a:lumMod val="75000"/>
                  </a:schemeClr>
                </a:solidFill>
                <a:latin typeface="Arial Narrow" pitchFamily="34" charset="0"/>
                <a:ea typeface="Segoe UI" pitchFamily="34" charset="0"/>
                <a:cs typeface="Times New Roman" pitchFamily="18" charset="0"/>
              </a:rPr>
              <a:t>учащимся, </a:t>
            </a:r>
            <a:r>
              <a:rPr lang="ru-RU" sz="2400" dirty="0">
                <a:solidFill>
                  <a:schemeClr val="accent3">
                    <a:lumMod val="75000"/>
                  </a:schemeClr>
                </a:solidFill>
                <a:latin typeface="Arial Narrow" pitchFamily="34" charset="0"/>
                <a:ea typeface="Segoe UI" pitchFamily="34" charset="0"/>
                <a:cs typeface="Times New Roman" pitchFamily="18" charset="0"/>
              </a:rPr>
              <a:t>опираясь на собственный опыт, формулировать выводы, применять на практике полученные знания, предлагать собственный (или групповой) взгляд на проблему. В кейсе проблема представлена в неявном, скрытом виде, причем, как правило, она не имеет однозначного решения.</a:t>
            </a:r>
          </a:p>
          <a:p>
            <a:pPr marL="180000" indent="-457200" algn="just" fontAlgn="auto">
              <a:spcBef>
                <a:spcPts val="0"/>
              </a:spcBef>
              <a:spcAft>
                <a:spcPts val="0"/>
              </a:spcAft>
              <a:buFont typeface="Arial" charset="0"/>
              <a:buNone/>
              <a:defRPr/>
            </a:pPr>
            <a:r>
              <a:rPr lang="ru-RU" sz="2400" dirty="0">
                <a:solidFill>
                  <a:schemeClr val="accent3">
                    <a:lumMod val="75000"/>
                  </a:schemeClr>
                </a:solidFill>
                <a:latin typeface="Arial Narrow" pitchFamily="34" charset="0"/>
                <a:ea typeface="Segoe UI" pitchFamily="34" charset="0"/>
                <a:cs typeface="Times New Roman" pitchFamily="18" charset="0"/>
              </a:rPr>
              <a:t>В некоторых случаях нужно найти не только решения, но и сформулировать задачу, так как формулировка ее представлена не явно.</a:t>
            </a:r>
          </a:p>
        </p:txBody>
      </p:sp>
    </p:spTree>
  </p:cSld>
  <p:clrMapOvr>
    <a:masterClrMapping/>
  </p:clrMapOvr>
  <p:transition>
    <p:strips dir="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1" name="Text Box 5"/>
          <p:cNvSpPr txBox="1">
            <a:spLocks noChangeArrowheads="1"/>
          </p:cNvSpPr>
          <p:nvPr/>
        </p:nvSpPr>
        <p:spPr bwMode="auto">
          <a:xfrm>
            <a:off x="179388" y="188913"/>
            <a:ext cx="184150" cy="366712"/>
          </a:xfrm>
          <a:prstGeom prst="rect">
            <a:avLst/>
          </a:prstGeom>
          <a:noFill/>
          <a:ln w="9525">
            <a:noFill/>
            <a:miter lim="800000"/>
            <a:headEnd/>
            <a:tailEnd/>
          </a:ln>
          <a:effectLst/>
        </p:spPr>
        <p:txBody>
          <a:bodyPr wrap="none">
            <a:spAutoFit/>
          </a:bodyPr>
          <a:lstStyle/>
          <a:p>
            <a:endParaRPr lang="ru-RU"/>
          </a:p>
        </p:txBody>
      </p:sp>
      <p:sp>
        <p:nvSpPr>
          <p:cNvPr id="9222" name="Text Box 6"/>
          <p:cNvSpPr txBox="1">
            <a:spLocks noChangeArrowheads="1"/>
          </p:cNvSpPr>
          <p:nvPr/>
        </p:nvSpPr>
        <p:spPr bwMode="auto">
          <a:xfrm>
            <a:off x="153988" y="-71438"/>
            <a:ext cx="9015412" cy="457201"/>
          </a:xfrm>
          <a:prstGeom prst="rect">
            <a:avLst/>
          </a:prstGeom>
          <a:noFill/>
          <a:ln w="9525">
            <a:noFill/>
            <a:miter lim="800000"/>
            <a:headEnd/>
            <a:tailEnd/>
          </a:ln>
          <a:effectLst/>
        </p:spPr>
        <p:txBody>
          <a:bodyPr wrap="none">
            <a:spAutoFit/>
          </a:bodyPr>
          <a:lstStyle/>
          <a:p>
            <a:pPr algn="ctr"/>
            <a:r>
              <a:rPr lang="ru-RU" sz="2400" b="1" dirty="0">
                <a:latin typeface="Times New Roman" pitchFamily="18" charset="0"/>
              </a:rPr>
              <a:t>Отличия кейс - технологии от традиционных методов обучения</a:t>
            </a:r>
          </a:p>
        </p:txBody>
      </p:sp>
      <p:graphicFrame>
        <p:nvGraphicFramePr>
          <p:cNvPr id="9286" name="Group 70"/>
          <p:cNvGraphicFramePr>
            <a:graphicFrameLocks noGrp="1"/>
          </p:cNvGraphicFramePr>
          <p:nvPr/>
        </p:nvGraphicFramePr>
        <p:xfrm>
          <a:off x="467544" y="692150"/>
          <a:ext cx="8208912" cy="5500053"/>
        </p:xfrm>
        <a:graphic>
          <a:graphicData uri="http://schemas.openxmlformats.org/drawingml/2006/table">
            <a:tbl>
              <a:tblPr/>
              <a:tblGrid>
                <a:gridCol w="4104456"/>
                <a:gridCol w="4104456"/>
              </a:tblGrid>
              <a:tr h="6540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dirty="0" smtClean="0">
                          <a:ln>
                            <a:noFill/>
                          </a:ln>
                          <a:solidFill>
                            <a:schemeClr val="tx1"/>
                          </a:solidFill>
                          <a:effectLst/>
                          <a:latin typeface="Times New Roman" pitchFamily="18" charset="0"/>
                          <a:cs typeface="Times New Roman" pitchFamily="18" charset="0"/>
                        </a:rPr>
                        <a:t>Традиционные методы обучения</a:t>
                      </a:r>
                      <a:endParaRPr kumimoji="0" lang="ru-RU" sz="2400" b="0" i="0" u="none" strike="noStrike" cap="none" normalizeH="0" baseline="0" dirty="0" smtClean="0">
                        <a:ln>
                          <a:noFill/>
                        </a:ln>
                        <a:solidFill>
                          <a:schemeClr val="tx1"/>
                        </a:solidFill>
                        <a:effectLst/>
                        <a:latin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smtClean="0">
                          <a:ln>
                            <a:noFill/>
                          </a:ln>
                          <a:solidFill>
                            <a:schemeClr val="tx1"/>
                          </a:solidFill>
                          <a:effectLst/>
                          <a:latin typeface="Times New Roman" pitchFamily="18" charset="0"/>
                          <a:cs typeface="Times New Roman" pitchFamily="18" charset="0"/>
                        </a:rPr>
                        <a:t>Кейс – технология</a:t>
                      </a:r>
                      <a:endParaRPr kumimoji="0" lang="ru-RU" sz="2400" b="0" i="0" u="none" strike="noStrike" cap="none" normalizeH="0" baseline="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20192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chemeClr val="tx1"/>
                          </a:solidFill>
                          <a:effectLst/>
                          <a:latin typeface="Times New Roman" pitchFamily="18" charset="0"/>
                          <a:cs typeface="Times New Roman" pitchFamily="18" charset="0"/>
                        </a:rPr>
                        <a:t>Ориентированы на изучение чего-либо, то есть предназначены для передачи определенного набора знаний</a:t>
                      </a:r>
                      <a:endParaRPr kumimoji="0" lang="ru-RU" sz="2000" b="0" i="0" u="none" strike="noStrike" cap="none" normalizeH="0" baseline="0" dirty="0" smtClean="0">
                        <a:ln>
                          <a:noFill/>
                        </a:ln>
                        <a:solidFill>
                          <a:schemeClr val="tx1"/>
                        </a:solidFill>
                        <a:effectLst/>
                        <a:latin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smtClean="0">
                          <a:ln>
                            <a:noFill/>
                          </a:ln>
                          <a:solidFill>
                            <a:schemeClr val="tx1"/>
                          </a:solidFill>
                          <a:effectLst/>
                          <a:latin typeface="Times New Roman" pitchFamily="18" charset="0"/>
                          <a:cs typeface="Times New Roman" pitchFamily="18" charset="0"/>
                        </a:rPr>
                        <a:t>Ориентирована на научение чему-либо, то есть предназначена для развития у школьников умений самостоятельно принимать решения и находить правильные и оригинальные ответы на проблемные вопросы</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0922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smtClean="0">
                          <a:ln>
                            <a:noFill/>
                          </a:ln>
                          <a:solidFill>
                            <a:schemeClr val="tx1"/>
                          </a:solidFill>
                          <a:effectLst/>
                          <a:latin typeface="Times New Roman" pitchFamily="18" charset="0"/>
                          <a:cs typeface="Times New Roman" pitchFamily="18" charset="0"/>
                        </a:rPr>
                        <a:t>Упор делают на анализ причинно-следственных связей</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chemeClr val="tx1"/>
                          </a:solidFill>
                          <a:effectLst/>
                          <a:latin typeface="Times New Roman" pitchFamily="18" charset="0"/>
                          <a:cs typeface="Times New Roman" pitchFamily="18" charset="0"/>
                        </a:rPr>
                        <a:t>Предполагает созидание, творческий подход со стороны учащихся</a:t>
                      </a:r>
                      <a:endParaRPr kumimoji="0" lang="ru-RU" sz="2000" b="0" i="0" u="none" strike="noStrike" cap="none" normalizeH="0" baseline="0" dirty="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6572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chemeClr val="tx1"/>
                          </a:solidFill>
                          <a:effectLst/>
                          <a:latin typeface="Times New Roman" pitchFamily="18" charset="0"/>
                          <a:cs typeface="Times New Roman" pitchFamily="18" charset="0"/>
                        </a:rPr>
                        <a:t>Важен только конечный результат</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smtClean="0">
                          <a:ln>
                            <a:noFill/>
                          </a:ln>
                          <a:solidFill>
                            <a:schemeClr val="tx1"/>
                          </a:solidFill>
                          <a:effectLst/>
                          <a:latin typeface="Times New Roman" pitchFamily="18" charset="0"/>
                          <a:cs typeface="Times New Roman" pitchFamily="18" charset="0"/>
                        </a:rPr>
                        <a:t>Важен сам процесс получения знаний</a:t>
                      </a:r>
                      <a:endParaRPr kumimoji="0" lang="ru-RU" sz="2000" b="0" i="0" u="none" strike="noStrike" cap="none" normalizeH="0" baseline="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6588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chemeClr val="tx1"/>
                          </a:solidFill>
                          <a:effectLst/>
                          <a:latin typeface="Times New Roman" pitchFamily="18" charset="0"/>
                          <a:cs typeface="Times New Roman" pitchFamily="18" charset="0"/>
                        </a:rPr>
                        <a:t>Учитель – ментор, наставник</a:t>
                      </a:r>
                      <a:endParaRPr kumimoji="0" lang="ru-RU" sz="2000" b="0" i="0" u="none" strike="noStrike" cap="none" normalizeH="0" baseline="0" dirty="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chemeClr val="tx1"/>
                          </a:solidFill>
                          <a:effectLst/>
                          <a:latin typeface="Times New Roman" pitchFamily="18" charset="0"/>
                          <a:cs typeface="Times New Roman" pitchFamily="18" charset="0"/>
                        </a:rPr>
                        <a:t>Учитель – наблюдатель, слушатель</a:t>
                      </a:r>
                      <a:endParaRPr kumimoji="0" lang="ru-RU" sz="2000" b="0" i="0" u="none" strike="noStrike" cap="none" normalizeH="0" baseline="0" dirty="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strips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222"/>
                                        </p:tgtEl>
                                        <p:attrNameLst>
                                          <p:attrName>style.visibility</p:attrName>
                                        </p:attrNameLst>
                                      </p:cBhvr>
                                      <p:to>
                                        <p:strVal val="visible"/>
                                      </p:to>
                                    </p:set>
                                    <p:animEffect transition="in" filter="fade">
                                      <p:cBhvr>
                                        <p:cTn id="7" dur="2000"/>
                                        <p:tgtEl>
                                          <p:spTgt spid="9222"/>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nodeType="clickEffect">
                                  <p:stCondLst>
                                    <p:cond delay="0"/>
                                  </p:stCondLst>
                                  <p:iterate type="lt">
                                    <p:tmPct val="5000"/>
                                  </p:iterate>
                                  <p:childTnLst>
                                    <p:set>
                                      <p:cBhvr>
                                        <p:cTn id="11" dur="1" fill="hold">
                                          <p:stCondLst>
                                            <p:cond delay="0"/>
                                          </p:stCondLst>
                                        </p:cTn>
                                        <p:tgtEl>
                                          <p:spTgt spid="9286"/>
                                        </p:tgtEl>
                                        <p:attrNameLst>
                                          <p:attrName>style.visibility</p:attrName>
                                        </p:attrNameLst>
                                      </p:cBhvr>
                                      <p:to>
                                        <p:strVal val="visible"/>
                                      </p:to>
                                    </p:set>
                                    <p:anim calcmode="lin" valueType="num">
                                      <p:cBhvr>
                                        <p:cTn id="12" dur="1000" fill="hold"/>
                                        <p:tgtEl>
                                          <p:spTgt spid="9286"/>
                                        </p:tgtEl>
                                        <p:attrNameLst>
                                          <p:attrName>ppt_w</p:attrName>
                                        </p:attrNameLst>
                                      </p:cBhvr>
                                      <p:tavLst>
                                        <p:tav tm="0">
                                          <p:val>
                                            <p:fltVal val="0"/>
                                          </p:val>
                                        </p:tav>
                                        <p:tav tm="100000">
                                          <p:val>
                                            <p:strVal val="#ppt_w"/>
                                          </p:val>
                                        </p:tav>
                                      </p:tavLst>
                                    </p:anim>
                                    <p:anim calcmode="lin" valueType="num">
                                      <p:cBhvr>
                                        <p:cTn id="13" dur="1000" fill="hold"/>
                                        <p:tgtEl>
                                          <p:spTgt spid="9286"/>
                                        </p:tgtEl>
                                        <p:attrNameLst>
                                          <p:attrName>ppt_h</p:attrName>
                                        </p:attrNameLst>
                                      </p:cBhvr>
                                      <p:tavLst>
                                        <p:tav tm="0">
                                          <p:val>
                                            <p:fltVal val="0"/>
                                          </p:val>
                                        </p:tav>
                                        <p:tav tm="100000">
                                          <p:val>
                                            <p:strVal val="#ppt_h"/>
                                          </p:val>
                                        </p:tav>
                                      </p:tavLst>
                                    </p:anim>
                                    <p:anim calcmode="lin" valueType="num">
                                      <p:cBhvr>
                                        <p:cTn id="14" dur="1000" fill="hold"/>
                                        <p:tgtEl>
                                          <p:spTgt spid="9286"/>
                                        </p:tgtEl>
                                        <p:attrNameLst>
                                          <p:attrName>style.rotation</p:attrName>
                                        </p:attrNameLst>
                                      </p:cBhvr>
                                      <p:tavLst>
                                        <p:tav tm="0">
                                          <p:val>
                                            <p:fltVal val="90"/>
                                          </p:val>
                                        </p:tav>
                                        <p:tav tm="100000">
                                          <p:val>
                                            <p:fltVal val="0"/>
                                          </p:val>
                                        </p:tav>
                                      </p:tavLst>
                                    </p:anim>
                                    <p:animEffect transition="in" filter="fade">
                                      <p:cBhvr>
                                        <p:cTn id="15" dur="1000"/>
                                        <p:tgtEl>
                                          <p:spTgt spid="92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71500" y="463550"/>
            <a:ext cx="5286375" cy="750888"/>
          </a:xfrm>
        </p:spPr>
        <p:txBody>
          <a:bodyPr/>
          <a:lstStyle/>
          <a:p>
            <a:pPr eaLnBrk="1" hangingPunct="1">
              <a:defRPr/>
            </a:pPr>
            <a:r>
              <a:rPr lang="ru-RU" sz="4000" dirty="0" smtClean="0">
                <a:solidFill>
                  <a:schemeClr val="accent1"/>
                </a:solidFill>
              </a:rPr>
              <a:t>Создание кейса</a:t>
            </a:r>
          </a:p>
        </p:txBody>
      </p:sp>
      <p:sp>
        <p:nvSpPr>
          <p:cNvPr id="3" name="TextBox 2"/>
          <p:cNvSpPr txBox="1"/>
          <p:nvPr/>
        </p:nvSpPr>
        <p:spPr>
          <a:xfrm>
            <a:off x="500063" y="1214438"/>
            <a:ext cx="5572125" cy="2308225"/>
          </a:xfrm>
          <a:prstGeom prst="rect">
            <a:avLst/>
          </a:prstGeom>
          <a:noFill/>
        </p:spPr>
        <p:txBody>
          <a:bodyPr>
            <a:spAutoFit/>
          </a:bodyPr>
          <a:lstStyle/>
          <a:p>
            <a:pPr>
              <a:lnSpc>
                <a:spcPct val="150000"/>
              </a:lnSpc>
              <a:defRPr/>
            </a:pPr>
            <a:r>
              <a:rPr lang="ru-RU" sz="2400" dirty="0">
                <a:solidFill>
                  <a:schemeClr val="accent3">
                    <a:lumMod val="75000"/>
                  </a:schemeClr>
                </a:solidFill>
                <a:latin typeface="Arial Narrow" pitchFamily="34" charset="0"/>
                <a:ea typeface="Segoe UI" pitchFamily="34" charset="0"/>
                <a:cs typeface="Times New Roman" pitchFamily="18" charset="0"/>
              </a:rPr>
              <a:t>В начале нужно ответить на три вопроса:</a:t>
            </a:r>
          </a:p>
          <a:p>
            <a:pPr marL="342900" indent="-342900">
              <a:lnSpc>
                <a:spcPct val="150000"/>
              </a:lnSpc>
              <a:buFont typeface="+mj-lt"/>
              <a:buAutoNum type="arabicPeriod"/>
              <a:defRPr/>
            </a:pPr>
            <a:r>
              <a:rPr lang="ru-RU" sz="2400" b="1" dirty="0">
                <a:solidFill>
                  <a:schemeClr val="accent3">
                    <a:lumMod val="75000"/>
                  </a:schemeClr>
                </a:solidFill>
                <a:latin typeface="Arial Narrow" pitchFamily="34" charset="0"/>
                <a:ea typeface="Segoe UI" pitchFamily="34" charset="0"/>
                <a:cs typeface="Times New Roman" pitchFamily="18" charset="0"/>
              </a:rPr>
              <a:t>Для кого и чего пишется кейс?</a:t>
            </a:r>
          </a:p>
          <a:p>
            <a:pPr marL="342900" indent="-342900">
              <a:lnSpc>
                <a:spcPct val="150000"/>
              </a:lnSpc>
              <a:buFont typeface="+mj-lt"/>
              <a:buAutoNum type="arabicPeriod"/>
              <a:defRPr/>
            </a:pPr>
            <a:r>
              <a:rPr lang="ru-RU" sz="2400" b="1" dirty="0">
                <a:solidFill>
                  <a:schemeClr val="accent3">
                    <a:lumMod val="75000"/>
                  </a:schemeClr>
                </a:solidFill>
                <a:latin typeface="Arial Narrow" pitchFamily="34" charset="0"/>
                <a:ea typeface="Segoe UI" pitchFamily="34" charset="0"/>
                <a:cs typeface="Times New Roman" pitchFamily="18" charset="0"/>
              </a:rPr>
              <a:t>Чему должны научиться дети?</a:t>
            </a:r>
          </a:p>
          <a:p>
            <a:pPr marL="342900" indent="-342900">
              <a:lnSpc>
                <a:spcPct val="150000"/>
              </a:lnSpc>
              <a:buFont typeface="+mj-lt"/>
              <a:buAutoNum type="arabicPeriod"/>
              <a:defRPr/>
            </a:pPr>
            <a:r>
              <a:rPr lang="ru-RU" sz="2400" b="1" dirty="0">
                <a:solidFill>
                  <a:schemeClr val="accent3">
                    <a:lumMod val="75000"/>
                  </a:schemeClr>
                </a:solidFill>
                <a:latin typeface="Arial Narrow" pitchFamily="34" charset="0"/>
                <a:ea typeface="Segoe UI" pitchFamily="34" charset="0"/>
                <a:cs typeface="Times New Roman" pitchFamily="18" charset="0"/>
              </a:rPr>
              <a:t>Какие уроки они из этого извлекут?</a:t>
            </a:r>
          </a:p>
        </p:txBody>
      </p:sp>
      <p:pic>
        <p:nvPicPr>
          <p:cNvPr id="23555" name="Рисунок 4" descr="i (1).jpg"/>
          <p:cNvPicPr>
            <a:picLocks noChangeAspect="1"/>
          </p:cNvPicPr>
          <p:nvPr/>
        </p:nvPicPr>
        <p:blipFill>
          <a:blip r:embed="rId3" cstate="print"/>
          <a:srcRect/>
          <a:stretch>
            <a:fillRect/>
          </a:stretch>
        </p:blipFill>
        <p:spPr bwMode="auto">
          <a:xfrm>
            <a:off x="5929313" y="928688"/>
            <a:ext cx="2462212" cy="1928812"/>
          </a:xfrm>
          <a:prstGeom prst="rect">
            <a:avLst/>
          </a:prstGeom>
          <a:noFill/>
          <a:ln w="9525">
            <a:noFill/>
            <a:miter lim="800000"/>
            <a:headEnd/>
            <a:tailEnd/>
          </a:ln>
        </p:spPr>
      </p:pic>
      <p:sp>
        <p:nvSpPr>
          <p:cNvPr id="7" name="Прямоугольник 6"/>
          <p:cNvSpPr/>
          <p:nvPr/>
        </p:nvSpPr>
        <p:spPr>
          <a:xfrm>
            <a:off x="571500" y="3609975"/>
            <a:ext cx="7858125" cy="461963"/>
          </a:xfrm>
          <a:prstGeom prst="rect">
            <a:avLst/>
          </a:prstGeom>
        </p:spPr>
        <p:txBody>
          <a:bodyPr>
            <a:spAutoFit/>
          </a:bodyPr>
          <a:lstStyle/>
          <a:p>
            <a:pPr marL="342900" indent="-342900">
              <a:defRPr/>
            </a:pPr>
            <a:r>
              <a:rPr lang="ru-RU" sz="2400" dirty="0">
                <a:solidFill>
                  <a:schemeClr val="accent3">
                    <a:lumMod val="75000"/>
                  </a:schemeClr>
                </a:solidFill>
                <a:latin typeface="Arial Narrow" pitchFamily="34" charset="0"/>
                <a:ea typeface="Segoe UI" pitchFamily="34" charset="0"/>
                <a:cs typeface="Times New Roman" pitchFamily="18" charset="0"/>
              </a:rPr>
              <a:t>После этого процесс создания кейса будет иметь вид:</a:t>
            </a:r>
          </a:p>
        </p:txBody>
      </p:sp>
      <p:grpSp>
        <p:nvGrpSpPr>
          <p:cNvPr id="23557" name="Группа 13"/>
          <p:cNvGrpSpPr>
            <a:grpSpLocks/>
          </p:cNvGrpSpPr>
          <p:nvPr/>
        </p:nvGrpSpPr>
        <p:grpSpPr bwMode="auto">
          <a:xfrm>
            <a:off x="642938" y="4214813"/>
            <a:ext cx="7786687" cy="1619250"/>
            <a:chOff x="500034" y="3143248"/>
            <a:chExt cx="7786742" cy="1620000"/>
          </a:xfrm>
        </p:grpSpPr>
        <p:sp>
          <p:nvSpPr>
            <p:cNvPr id="10" name="Выноска со стрелкой вправо 9"/>
            <p:cNvSpPr/>
            <p:nvPr/>
          </p:nvSpPr>
          <p:spPr>
            <a:xfrm>
              <a:off x="500034" y="3143248"/>
              <a:ext cx="2000264" cy="1620000"/>
            </a:xfrm>
            <a:prstGeom prst="rightArrowCallout">
              <a:avLst>
                <a:gd name="adj1" fmla="val 12264"/>
                <a:gd name="adj2" fmla="val 12264"/>
                <a:gd name="adj3" fmla="val 13060"/>
                <a:gd name="adj4" fmla="val 83858"/>
              </a:avLst>
            </a:prstGeom>
            <a:gradFill flip="none" rotWithShape="1">
              <a:gsLst>
                <a:gs pos="0">
                  <a:schemeClr val="accent3">
                    <a:lumMod val="60000"/>
                    <a:lumOff val="40000"/>
                  </a:schemeClr>
                </a:gs>
                <a:gs pos="50000">
                  <a:schemeClr val="accent3">
                    <a:lumMod val="75000"/>
                    <a:alpha val="84000"/>
                  </a:schemeClr>
                </a:gs>
                <a:gs pos="100000">
                  <a:schemeClr val="accent3">
                    <a:lumMod val="50000"/>
                    <a:alpha val="76000"/>
                  </a:schemeClr>
                </a:gs>
              </a:gsLst>
              <a:lin ang="16200000" scaled="1"/>
              <a:tileRect/>
            </a:gradFill>
            <a:ln>
              <a:solidFill>
                <a:schemeClr val="accent3">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b="1" dirty="0"/>
                <a:t>Цель обучения</a:t>
              </a:r>
            </a:p>
          </p:txBody>
        </p:sp>
        <p:sp>
          <p:nvSpPr>
            <p:cNvPr id="11" name="Выноска со стрелкой вправо 10"/>
            <p:cNvSpPr/>
            <p:nvPr/>
          </p:nvSpPr>
          <p:spPr>
            <a:xfrm>
              <a:off x="2500298" y="3143248"/>
              <a:ext cx="3143272" cy="1620000"/>
            </a:xfrm>
            <a:prstGeom prst="rightArrowCallout">
              <a:avLst>
                <a:gd name="adj1" fmla="val 12264"/>
                <a:gd name="adj2" fmla="val 12264"/>
                <a:gd name="adj3" fmla="val 13060"/>
                <a:gd name="adj4" fmla="val 88992"/>
              </a:avLst>
            </a:prstGeom>
            <a:gradFill flip="none" rotWithShape="1">
              <a:gsLst>
                <a:gs pos="0">
                  <a:schemeClr val="accent3">
                    <a:lumMod val="60000"/>
                    <a:lumOff val="40000"/>
                  </a:schemeClr>
                </a:gs>
                <a:gs pos="50000">
                  <a:schemeClr val="accent3">
                    <a:lumMod val="75000"/>
                    <a:alpha val="84000"/>
                  </a:schemeClr>
                </a:gs>
                <a:gs pos="100000">
                  <a:schemeClr val="accent3">
                    <a:lumMod val="50000"/>
                    <a:alpha val="76000"/>
                  </a:schemeClr>
                </a:gs>
              </a:gsLst>
              <a:lin ang="16200000" scaled="1"/>
              <a:tileRect/>
            </a:gradFill>
            <a:ln>
              <a:solidFill>
                <a:schemeClr val="accent3">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b="1" dirty="0"/>
                <a:t>Структурирование учебного материала</a:t>
              </a:r>
            </a:p>
          </p:txBody>
        </p:sp>
        <p:sp>
          <p:nvSpPr>
            <p:cNvPr id="13" name="Прямоугольник 12"/>
            <p:cNvSpPr/>
            <p:nvPr/>
          </p:nvSpPr>
          <p:spPr>
            <a:xfrm>
              <a:off x="5643570" y="3143248"/>
              <a:ext cx="2643206" cy="1620000"/>
            </a:xfrm>
            <a:prstGeom prst="rect">
              <a:avLst/>
            </a:prstGeom>
            <a:gradFill flip="none" rotWithShape="1">
              <a:gsLst>
                <a:gs pos="0">
                  <a:schemeClr val="accent3">
                    <a:lumMod val="60000"/>
                    <a:lumOff val="40000"/>
                  </a:schemeClr>
                </a:gs>
                <a:gs pos="50000">
                  <a:schemeClr val="accent3">
                    <a:lumMod val="75000"/>
                    <a:alpha val="84000"/>
                  </a:schemeClr>
                </a:gs>
                <a:gs pos="100000">
                  <a:schemeClr val="accent3">
                    <a:lumMod val="50000"/>
                    <a:alpha val="76000"/>
                  </a:schemeClr>
                </a:gs>
              </a:gsLst>
              <a:lin ang="16200000" scaled="1"/>
              <a:tileRect/>
            </a:gradFill>
            <a:ln>
              <a:solidFill>
                <a:schemeClr val="accent3">
                  <a:lumMod val="5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b="1" dirty="0"/>
                <a:t>Выбор организационных форм, методов и средств обучения</a:t>
              </a:r>
            </a:p>
          </p:txBody>
        </p:sp>
      </p:grpSp>
    </p:spTree>
  </p:cSld>
  <p:clrMapOvr>
    <a:masterClrMapping/>
  </p:clrMapOvr>
  <p:transition>
    <p:strips dir="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625" y="428625"/>
            <a:ext cx="8286750" cy="785813"/>
          </a:xfrm>
        </p:spPr>
        <p:txBody>
          <a:bodyPr/>
          <a:lstStyle/>
          <a:p>
            <a:pPr algn="ctr" eaLnBrk="1" fontAlgn="auto" hangingPunct="1">
              <a:spcAft>
                <a:spcPts val="0"/>
              </a:spcAft>
              <a:defRPr/>
            </a:pPr>
            <a:r>
              <a:rPr lang="ru-RU" sz="4000" dirty="0" smtClean="0">
                <a:solidFill>
                  <a:schemeClr val="accent1"/>
                </a:solidFill>
              </a:rPr>
              <a:t>Методы кейс - технологии</a:t>
            </a:r>
          </a:p>
        </p:txBody>
      </p:sp>
      <p:pic>
        <p:nvPicPr>
          <p:cNvPr id="3" name="Схема 2"/>
          <p:cNvPicPr>
            <a:picLocks noChangeArrowheads="1"/>
          </p:cNvPicPr>
          <p:nvPr/>
        </p:nvPicPr>
        <p:blipFill>
          <a:blip r:embed="rId3" cstate="print"/>
          <a:srcRect/>
          <a:stretch>
            <a:fillRect/>
          </a:stretch>
        </p:blipFill>
        <p:spPr bwMode="auto">
          <a:xfrm>
            <a:off x="467544" y="1052736"/>
            <a:ext cx="8382000" cy="4874766"/>
          </a:xfrm>
          <a:prstGeom prst="rect">
            <a:avLst/>
          </a:prstGeom>
          <a:noFill/>
        </p:spPr>
      </p:pic>
    </p:spTree>
  </p:cSld>
  <p:clrMapOvr>
    <a:masterClrMapping/>
  </p:clrMapOvr>
  <p:transition>
    <p:strips dir="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63" y="428625"/>
            <a:ext cx="8183562" cy="765175"/>
          </a:xfrm>
        </p:spPr>
        <p:txBody>
          <a:bodyPr/>
          <a:lstStyle/>
          <a:p>
            <a:pPr eaLnBrk="1" fontAlgn="auto" hangingPunct="1">
              <a:spcAft>
                <a:spcPts val="0"/>
              </a:spcAft>
              <a:defRPr/>
            </a:pPr>
            <a:r>
              <a:rPr lang="ru-RU" sz="4000" dirty="0" smtClean="0">
                <a:solidFill>
                  <a:schemeClr val="accent1"/>
                </a:solidFill>
              </a:rPr>
              <a:t>Метод инцидентов</a:t>
            </a:r>
          </a:p>
        </p:txBody>
      </p:sp>
      <p:sp>
        <p:nvSpPr>
          <p:cNvPr id="3" name="Прямоугольник 2"/>
          <p:cNvSpPr/>
          <p:nvPr/>
        </p:nvSpPr>
        <p:spPr>
          <a:xfrm>
            <a:off x="428625" y="1285875"/>
            <a:ext cx="8215313" cy="4524375"/>
          </a:xfrm>
          <a:prstGeom prst="rect">
            <a:avLst/>
          </a:prstGeom>
        </p:spPr>
        <p:txBody>
          <a:bodyPr>
            <a:spAutoFit/>
          </a:bodyPr>
          <a:lstStyle/>
          <a:p>
            <a:pPr marL="180000" indent="-457200" algn="just" fontAlgn="auto">
              <a:spcBef>
                <a:spcPts val="0"/>
              </a:spcBef>
              <a:spcAft>
                <a:spcPts val="0"/>
              </a:spcAft>
              <a:defRPr/>
            </a:pPr>
            <a:r>
              <a:rPr lang="ru-RU" sz="2400" b="1" dirty="0">
                <a:solidFill>
                  <a:schemeClr val="accent3">
                    <a:lumMod val="75000"/>
                  </a:schemeClr>
                </a:solidFill>
                <a:latin typeface="Arial Narrow" pitchFamily="34" charset="0"/>
                <a:ea typeface="Segoe UI" pitchFamily="34" charset="0"/>
                <a:cs typeface="Times New Roman" pitchFamily="18" charset="0"/>
              </a:rPr>
              <a:t>В центре внимания находится процесс получения информации.</a:t>
            </a:r>
          </a:p>
          <a:p>
            <a:pPr marL="180000" indent="-457200" algn="just" fontAlgn="auto">
              <a:spcBef>
                <a:spcPts val="0"/>
              </a:spcBef>
              <a:spcAft>
                <a:spcPts val="0"/>
              </a:spcAft>
              <a:defRPr/>
            </a:pPr>
            <a:r>
              <a:rPr lang="ru-RU" sz="2400" b="1" u="sng" dirty="0">
                <a:solidFill>
                  <a:schemeClr val="accent3">
                    <a:lumMod val="75000"/>
                  </a:schemeClr>
                </a:solidFill>
                <a:latin typeface="Arial Narrow" pitchFamily="34" charset="0"/>
                <a:ea typeface="Segoe UI" pitchFamily="34" charset="0"/>
                <a:cs typeface="Times New Roman" pitchFamily="18" charset="0"/>
              </a:rPr>
              <a:t>Цель метода</a:t>
            </a:r>
            <a:r>
              <a:rPr lang="ru-RU" sz="2400" b="1" dirty="0">
                <a:solidFill>
                  <a:schemeClr val="accent3">
                    <a:lumMod val="75000"/>
                  </a:schemeClr>
                </a:solidFill>
                <a:latin typeface="Arial Narrow" pitchFamily="34" charset="0"/>
                <a:ea typeface="Segoe UI" pitchFamily="34" charset="0"/>
                <a:cs typeface="Times New Roman" pitchFamily="18" charset="0"/>
              </a:rPr>
              <a:t>— поиск информации самим учеником, и – как следствие – обучение его работе с необходимой информацией, ее сбором, систематизацией и анализом. </a:t>
            </a:r>
          </a:p>
          <a:p>
            <a:pPr marL="180000" indent="-457200" algn="just" fontAlgn="auto">
              <a:spcBef>
                <a:spcPts val="0"/>
              </a:spcBef>
              <a:spcAft>
                <a:spcPts val="0"/>
              </a:spcAft>
              <a:defRPr/>
            </a:pPr>
            <a:r>
              <a:rPr lang="ru-RU" sz="2400" b="1" dirty="0">
                <a:solidFill>
                  <a:schemeClr val="accent3">
                    <a:lumMod val="75000"/>
                  </a:schemeClr>
                </a:solidFill>
                <a:latin typeface="Arial Narrow" pitchFamily="34" charset="0"/>
                <a:ea typeface="Segoe UI" pitchFamily="34" charset="0"/>
                <a:cs typeface="Times New Roman" pitchFamily="18" charset="0"/>
              </a:rPr>
              <a:t>Обучаемые получают кейс не в полном объеме. Сообщение может быть письменным или устным, по типу: «Случилось…» или «Произошло...».</a:t>
            </a:r>
          </a:p>
          <a:p>
            <a:pPr marL="180000" indent="-457200" algn="just" fontAlgn="auto">
              <a:spcBef>
                <a:spcPts val="0"/>
              </a:spcBef>
              <a:spcAft>
                <a:spcPts val="0"/>
              </a:spcAft>
              <a:defRPr/>
            </a:pPr>
            <a:r>
              <a:rPr lang="ru-RU" sz="2400" b="1" dirty="0">
                <a:solidFill>
                  <a:schemeClr val="accent3">
                    <a:lumMod val="75000"/>
                  </a:schemeClr>
                </a:solidFill>
                <a:latin typeface="Arial Narrow" pitchFamily="34" charset="0"/>
                <a:ea typeface="Segoe UI" pitchFamily="34" charset="0"/>
                <a:cs typeface="Times New Roman" pitchFamily="18" charset="0"/>
              </a:rPr>
              <a:t>Хотя такая форма работы требует много времени, ее можно рассматривать как особенно приближенную к практике, где получение информации составляет существенную часть всего процесса принятия решения.</a:t>
            </a:r>
          </a:p>
        </p:txBody>
      </p:sp>
    </p:spTree>
  </p:cSld>
  <p:clrMapOvr>
    <a:masterClrMapping/>
  </p:clrMapOvr>
  <p:transition>
    <p:strips dir="ru"/>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Аспект">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Аспект">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Аспект">
      <a:fillStyleLst>
        <a:solidFill>
          <a:schemeClr val="phClr"/>
        </a:solidFill>
        <a:gradFill rotWithShape="1">
          <a:gsLst>
            <a:gs pos="0">
              <a:schemeClr val="phClr">
                <a:tint val="65000"/>
                <a:satMod val="270000"/>
              </a:schemeClr>
            </a:gs>
            <a:gs pos="25000">
              <a:schemeClr val="phClr">
                <a:tint val="60000"/>
                <a:satMod val="300000"/>
              </a:schemeClr>
            </a:gs>
            <a:gs pos="100000">
              <a:schemeClr val="phClr">
                <a:tint val="29000"/>
                <a:satMod val="400000"/>
              </a:schemeClr>
            </a:gs>
          </a:gsLst>
          <a:lin ang="16200000" scaled="1"/>
        </a:gradFill>
        <a:gradFill rotWithShape="1">
          <a:gsLst>
            <a:gs pos="0">
              <a:schemeClr val="phClr">
                <a:shade val="45000"/>
                <a:satMod val="155000"/>
              </a:schemeClr>
            </a:gs>
            <a:gs pos="60000">
              <a:schemeClr val="phClr">
                <a:shade val="95000"/>
                <a:satMod val="150000"/>
              </a:schemeClr>
            </a:gs>
            <a:gs pos="100000">
              <a:schemeClr val="phClr">
                <a:tint val="87000"/>
                <a:satMod val="250000"/>
              </a:schemeClr>
            </a:gs>
          </a:gsLst>
          <a:lin ang="16200000" scaled="0"/>
        </a:gradFill>
      </a:fillStyleLst>
      <a:lnStyleLst>
        <a:ln w="9525" cap="flat" cmpd="sng" algn="ctr">
          <a:solidFill>
            <a:schemeClr val="phClr">
              <a:satMod val="150000"/>
            </a:schemeClr>
          </a:solidFill>
          <a:prstDash val="solid"/>
        </a:ln>
        <a:ln w="42500" cap="flat" cmpd="sng" algn="ctr">
          <a:solidFill>
            <a:schemeClr val="phClr"/>
          </a:solidFill>
          <a:prstDash val="solid"/>
        </a:ln>
        <a:ln w="38100" cap="flat" cmpd="sng" algn="ctr">
          <a:solidFill>
            <a:schemeClr val="phClr"/>
          </a:solidFill>
          <a:prstDash val="solid"/>
        </a:ln>
      </a:lnStyleLst>
      <a:effectStyleLst>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a:effectStyle>
      </a:effectStyleLst>
      <a:bgFillStyleLst>
        <a:solidFill>
          <a:schemeClr val="phClr"/>
        </a:solidFill>
        <a:gradFill rotWithShape="1">
          <a:gsLst>
            <a:gs pos="0">
              <a:schemeClr val="phClr">
                <a:shade val="35000"/>
                <a:satMod val="150000"/>
              </a:schemeClr>
            </a:gs>
            <a:gs pos="45000">
              <a:schemeClr val="phClr">
                <a:shade val="68000"/>
                <a:satMod val="155000"/>
              </a:schemeClr>
            </a:gs>
            <a:gs pos="100000">
              <a:schemeClr val="phClr">
                <a:tint val="70000"/>
                <a:satMod val="175000"/>
              </a:schemeClr>
            </a:gs>
          </a:gsLst>
          <a:lin ang="16200000" scaled="0"/>
        </a:gradFill>
        <a:blipFill>
          <a:blip xmlns:r="http://schemas.openxmlformats.org/officeDocument/2006/relationships" r:embed="rId1">
            <a:duotone>
              <a:schemeClr val="phClr">
                <a:shade val="800"/>
                <a:satMod val="150000"/>
              </a:schemeClr>
              <a:schemeClr val="phClr">
                <a:tint val="80000"/>
                <a:satMod val="150000"/>
              </a:schemeClr>
            </a:duotone>
          </a:blip>
          <a:tile tx="0" ty="0" sx="75000" sy="75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
  <TotalTime>646</TotalTime>
  <Words>2085</Words>
  <Application>Microsoft Office PowerPoint</Application>
  <PresentationFormat>Экран (4:3)</PresentationFormat>
  <Paragraphs>242</Paragraphs>
  <Slides>32</Slides>
  <Notes>8</Notes>
  <HiddenSlides>1</HiddenSlides>
  <MMClips>0</MMClips>
  <ScaleCrop>false</ScaleCrop>
  <HeadingPairs>
    <vt:vector size="4" baseType="variant">
      <vt:variant>
        <vt:lpstr>Тема</vt:lpstr>
      </vt:variant>
      <vt:variant>
        <vt:i4>1</vt:i4>
      </vt:variant>
      <vt:variant>
        <vt:lpstr>Заголовки слайдов</vt:lpstr>
      </vt:variant>
      <vt:variant>
        <vt:i4>32</vt:i4>
      </vt:variant>
    </vt:vector>
  </HeadingPairs>
  <TitlesOfParts>
    <vt:vector size="33" baseType="lpstr">
      <vt:lpstr>Аспект</vt:lpstr>
      <vt:lpstr>Кейс – технологии  в учебном процессе</vt:lpstr>
      <vt:lpstr>-традиционное образование готовит знающего человека, умеющего найти выход из ситуации на основе прошлого;   - интерактивное обучение готовит знающего и опытного человека, который знает, как справиться с настоящим;    -кейс-метод (или обучение на конкретном примере) готовит мудрого человека, умеющего предвидеть будущее  и вести себя так, чтобы это будущее работало на него                                                                             В.Н. Птицын  </vt:lpstr>
      <vt:lpstr>История возникновения</vt:lpstr>
      <vt:lpstr>Кейс – технология </vt:lpstr>
      <vt:lpstr>Возможности кейс - технологии  в обогащающем обучении</vt:lpstr>
      <vt:lpstr>Слайд 6</vt:lpstr>
      <vt:lpstr>Создание кейса</vt:lpstr>
      <vt:lpstr>Методы кейс - технологии</vt:lpstr>
      <vt:lpstr>Метод инцидентов</vt:lpstr>
      <vt:lpstr>Метод разбора деловой корреспонденции («баскетметод»)</vt:lpstr>
      <vt:lpstr>Игровое проектирование</vt:lpstr>
      <vt:lpstr>Ситуационно-ролевая игра</vt:lpstr>
      <vt:lpstr>Кейс - стади</vt:lpstr>
      <vt:lpstr>Особенности:</vt:lpstr>
      <vt:lpstr>Использование кейс – стади…</vt:lpstr>
      <vt:lpstr>Работа ученика с кейсом</vt:lpstr>
      <vt:lpstr>Действия учителя  в кейс - технологии</vt:lpstr>
      <vt:lpstr>Слайд 18</vt:lpstr>
      <vt:lpstr>Виды кейсов</vt:lpstr>
      <vt:lpstr>Слайд 20</vt:lpstr>
      <vt:lpstr>Слайд 21</vt:lpstr>
      <vt:lpstr>Слайд 22</vt:lpstr>
      <vt:lpstr>Слайд 23</vt:lpstr>
      <vt:lpstr>Слайд 24</vt:lpstr>
      <vt:lpstr>Слайд 25</vt:lpstr>
      <vt:lpstr>Слайд 26</vt:lpstr>
      <vt:lpstr>Слайд 27</vt:lpstr>
      <vt:lpstr>Слайд 28</vt:lpstr>
      <vt:lpstr>Слайд 29</vt:lpstr>
      <vt:lpstr>Использование кейсов</vt:lpstr>
      <vt:lpstr>Слайд 31</vt:lpstr>
      <vt:lpstr>Вывод </vt:lpstr>
    </vt:vector>
  </TitlesOfParts>
  <Company>JKX</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Кейс – технологии в учебном процессе</dc:title>
  <dc:creator>user</dc:creator>
  <cp:lastModifiedBy>User</cp:lastModifiedBy>
  <cp:revision>87</cp:revision>
  <dcterms:created xsi:type="dcterms:W3CDTF">2010-04-10T16:46:07Z</dcterms:created>
  <dcterms:modified xsi:type="dcterms:W3CDTF">2015-11-24T18:42:38Z</dcterms:modified>
</cp:coreProperties>
</file>