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8E3B32"/>
    <a:srgbClr val="DE74D9"/>
    <a:srgbClr val="790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60"/>
  </p:normalViewPr>
  <p:slideViewPr>
    <p:cSldViewPr>
      <p:cViewPr varScale="1">
        <p:scale>
          <a:sx n="97" d="100"/>
          <a:sy n="97" d="100"/>
        </p:scale>
        <p:origin x="5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89F52-F3DD-4BB4-9485-9BF50FE54E41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075CF-1AB8-4155-A12B-5311BF352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40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075CF-1AB8-4155-A12B-5311BF352F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47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FF612B-9F65-42A8-999D-21C3B6D3AD09}" type="datetimeFigureOut">
              <a:rPr lang="ru-RU" smtClean="0"/>
              <a:pPr/>
              <a:t>20.09.2017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E6E64F-6440-4692-9AA8-EA403DE993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heck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5.xml"/><Relationship Id="rId18" Type="http://schemas.openxmlformats.org/officeDocument/2006/relationships/slide" Target="slide2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9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7.xml"/><Relationship Id="rId10" Type="http://schemas.openxmlformats.org/officeDocument/2006/relationships/slide" Target="slide12.xml"/><Relationship Id="rId19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6.jpeg"/><Relationship Id="rId7" Type="http://schemas.openxmlformats.org/officeDocument/2006/relationships/image" Target="../media/image2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gif"/><Relationship Id="rId9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isometricOffAxis2Left"/>
              <a:lightRig rig="threePt" dir="t"/>
            </a:scene3d>
          </a:bodyPr>
          <a:lstStyle/>
          <a:p>
            <a:r>
              <a:rPr lang="ru-RU" dirty="0" smtClean="0"/>
              <a:t>         </a:t>
            </a:r>
            <a:r>
              <a:rPr lang="ru-RU" sz="60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Литературная    игра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5135" y="2967335"/>
            <a:ext cx="435939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«Умники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</a:p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умницы»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Мои документы\Мои рисунки\Welcome%20back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857628"/>
            <a:ext cx="2890346" cy="2794001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Мои рисунки\olvas-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1414471"/>
            <a:ext cx="2500297" cy="23754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992" y="5625045"/>
            <a:ext cx="3033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smtClean="0"/>
              <a:t>МБОУ – СОШ </a:t>
            </a:r>
            <a:r>
              <a:rPr lang="ru-RU" b="1" i="1" dirty="0" smtClean="0"/>
              <a:t>№3</a:t>
            </a:r>
          </a:p>
          <a:p>
            <a:r>
              <a:rPr lang="ru-RU" b="1" i="1" dirty="0" err="1" smtClean="0"/>
              <a:t>г.Клинцы</a:t>
            </a:r>
            <a:endParaRPr lang="ru-RU" b="1" i="1" dirty="0" smtClean="0"/>
          </a:p>
          <a:p>
            <a:r>
              <a:rPr lang="ru-RU" b="1" i="1" dirty="0" smtClean="0"/>
              <a:t>Учитель: </a:t>
            </a:r>
            <a:r>
              <a:rPr lang="ru-RU" b="1" i="1" dirty="0" err="1" smtClean="0"/>
              <a:t>Прошкина</a:t>
            </a:r>
            <a:r>
              <a:rPr lang="ru-RU" b="1" i="1" dirty="0" smtClean="0"/>
              <a:t> В.Н.</a:t>
            </a:r>
            <a:endParaRPr lang="ru-RU" b="1" i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Поэты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131296" cy="4724400"/>
          </a:xfrm>
        </p:spPr>
        <p:txBody>
          <a:bodyPr>
            <a:normAutofit/>
          </a:bodyPr>
          <a:lstStyle/>
          <a:p>
            <a:r>
              <a:rPr lang="ru-RU" dirty="0"/>
              <a:t>У Танюши дел немало,</a:t>
            </a:r>
          </a:p>
          <a:p>
            <a:r>
              <a:rPr lang="ru-RU" dirty="0"/>
              <a:t>У Танюши много дел:</a:t>
            </a:r>
          </a:p>
          <a:p>
            <a:r>
              <a:rPr lang="ru-RU" dirty="0"/>
              <a:t>Утром брату помогала,—</a:t>
            </a:r>
          </a:p>
          <a:p>
            <a:r>
              <a:rPr lang="ru-RU" dirty="0"/>
              <a:t>Он с утра конфеты ел.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i="1" dirty="0">
              <a:solidFill>
                <a:srgbClr val="0070C0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Укажите автора стихотворения.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3786182" y="500042"/>
            <a:ext cx="989266" cy="8572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929586" y="6000768"/>
            <a:ext cx="1214414" cy="8572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984489" y="1349698"/>
            <a:ext cx="21602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А. Л. </a:t>
            </a:r>
            <a:r>
              <a:rPr lang="ru-RU" sz="2800" i="1" dirty="0" err="1" smtClean="0">
                <a:solidFill>
                  <a:srgbClr val="FF0000"/>
                </a:solidFill>
              </a:rPr>
              <a:t>Барто</a:t>
            </a:r>
            <a:endParaRPr lang="ru-RU" sz="2800" i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9" name="Рисунок 8" descr="Рисунок31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19364" y="4293096"/>
            <a:ext cx="1512168" cy="2337309"/>
          </a:xfrm>
          <a:prstGeom prst="rect">
            <a:avLst/>
          </a:prstGeom>
        </p:spPr>
      </p:pic>
      <p:pic>
        <p:nvPicPr>
          <p:cNvPr id="10" name="Содержимое 3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268" y="2149917"/>
            <a:ext cx="3363773" cy="236885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Поэты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Черёмуха душистая, Развесившись стоит,  А зелень золотистая</a:t>
            </a:r>
          </a:p>
          <a:p>
            <a:r>
              <a:rPr lang="ru-RU" dirty="0" smtClean="0"/>
              <a:t>На солнышке горит.</a:t>
            </a:r>
          </a:p>
          <a:p>
            <a:endParaRPr lang="ru-RU" dirty="0" smtClean="0"/>
          </a:p>
          <a:p>
            <a:r>
              <a:rPr lang="ru-RU" i="1" dirty="0" smtClean="0">
                <a:solidFill>
                  <a:srgbClr val="0070C0"/>
                </a:solidFill>
              </a:rPr>
              <a:t>Укажите автора   стихотворения.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3786182" y="285728"/>
            <a:ext cx="1071570" cy="8572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С. Есенин</a:t>
            </a:r>
          </a:p>
          <a:p>
            <a:pPr marL="0" indent="0"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черёмух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429132"/>
            <a:ext cx="2833686" cy="2125265"/>
          </a:xfrm>
          <a:prstGeom prst="rect">
            <a:avLst/>
          </a:prstGeom>
        </p:spPr>
      </p:pic>
      <p:pic>
        <p:nvPicPr>
          <p:cNvPr id="11" name="Рисунок 10" descr="сергей е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6" y="1643050"/>
            <a:ext cx="1865376" cy="2627376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rId4" action="ppaction://hlinksldjump" highlightClick="1"/>
          </p:cNvPr>
          <p:cNvSpPr/>
          <p:nvPr/>
        </p:nvSpPr>
        <p:spPr>
          <a:xfrm>
            <a:off x="8072462" y="6143644"/>
            <a:ext cx="1071538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03848" y="4447717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Поэты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695960" cy="472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Мороз и солнце; день чудесный !</a:t>
            </a:r>
          </a:p>
          <a:p>
            <a:r>
              <a:rPr lang="ru-RU" sz="2400" dirty="0" smtClean="0"/>
              <a:t>Ещё ты дремлешь, друг прелестный,-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Пора, </a:t>
            </a:r>
            <a:r>
              <a:rPr lang="ru-RU" sz="2400" err="1" smtClean="0">
                <a:solidFill>
                  <a:schemeClr val="tx1"/>
                </a:solidFill>
              </a:rPr>
              <a:t>красавица</a:t>
            </a:r>
            <a:r>
              <a:rPr lang="ru-RU" sz="2400" smtClean="0">
                <a:solidFill>
                  <a:schemeClr val="tx1"/>
                </a:solidFill>
              </a:rPr>
              <a:t>, проснись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Открой сомкнуты негой взоры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Навстречу северной Авроры,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Звездою севера явись!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rgbClr val="0070C0"/>
                </a:solidFill>
              </a:rPr>
              <a:t>Укажите автора   стихотворения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1600200"/>
            <a:ext cx="3627512" cy="47244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        </a:t>
            </a:r>
            <a:r>
              <a:rPr lang="ru-RU" b="1" i="1" dirty="0" smtClean="0">
                <a:solidFill>
                  <a:srgbClr val="FF0000"/>
                </a:solidFill>
              </a:rPr>
              <a:t>А.С. Пушкин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214810" y="500042"/>
            <a:ext cx="1060704" cy="857256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pic>
        <p:nvPicPr>
          <p:cNvPr id="6" name="Рисунок 5" descr="126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934" y="2708920"/>
            <a:ext cx="2630505" cy="3320686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Поэты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555232" cy="4724400"/>
          </a:xfrm>
        </p:spPr>
        <p:txBody>
          <a:bodyPr>
            <a:normAutofit/>
          </a:bodyPr>
          <a:lstStyle/>
          <a:p>
            <a:r>
              <a:rPr lang="ru-RU" b="1" i="1" dirty="0"/>
              <a:t>Зима</a:t>
            </a:r>
            <a:r>
              <a:rPr lang="ru-RU" i="1" dirty="0"/>
              <a:t> </a:t>
            </a:r>
            <a:r>
              <a:rPr lang="ru-RU" b="1" i="1" dirty="0"/>
              <a:t>недаром</a:t>
            </a:r>
            <a:r>
              <a:rPr lang="ru-RU" i="1" dirty="0"/>
              <a:t> </a:t>
            </a:r>
            <a:r>
              <a:rPr lang="ru-RU" b="1" i="1" dirty="0"/>
              <a:t>злится</a:t>
            </a:r>
            <a:r>
              <a:rPr lang="ru-RU" i="1" dirty="0"/>
              <a:t>,</a:t>
            </a:r>
          </a:p>
          <a:p>
            <a:r>
              <a:rPr lang="ru-RU" i="1" dirty="0"/>
              <a:t>Прошла ее пора —</a:t>
            </a:r>
          </a:p>
          <a:p>
            <a:r>
              <a:rPr lang="ru-RU" i="1" dirty="0"/>
              <a:t>Весна в окно стучится</a:t>
            </a:r>
          </a:p>
          <a:p>
            <a:r>
              <a:rPr lang="ru-RU" i="1" dirty="0"/>
              <a:t>И гонит со двора.</a:t>
            </a:r>
          </a:p>
          <a:p>
            <a:r>
              <a:rPr lang="ru-RU" dirty="0" smtClean="0"/>
              <a:t>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Укажите автора стихотворения.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Ф.И.Тютчев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143372" y="571480"/>
            <a:ext cx="1000132" cy="78581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86776" y="6072206"/>
            <a:ext cx="857224" cy="78579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2944368" cy="3651504"/>
          </a:xfrm>
          <a:prstGeom prst="rect">
            <a:avLst/>
          </a:prstGeom>
        </p:spPr>
      </p:pic>
      <p:pic>
        <p:nvPicPr>
          <p:cNvPr id="8" name="Рисунок 7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68648" y="4127794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Писатели</a:t>
            </a:r>
            <a:br>
              <a:rPr lang="ru-RU" sz="60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err="1" smtClean="0"/>
              <a:t>Знайка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Доктор </a:t>
            </a:r>
            <a:r>
              <a:rPr lang="ru-RU" dirty="0" err="1" smtClean="0"/>
              <a:t>Пилюлькин</a:t>
            </a:r>
            <a:r>
              <a:rPr lang="ru-RU" dirty="0" smtClean="0"/>
              <a:t>, Винтик и </a:t>
            </a:r>
            <a:r>
              <a:rPr lang="ru-RU" dirty="0" err="1" smtClean="0"/>
              <a:t>Шпунтик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Кто их придумал?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Н.Носов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57166"/>
            <a:ext cx="107157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pic>
        <p:nvPicPr>
          <p:cNvPr id="7" name="Рисунок 6" descr="OBSCHESTVO-naslednik-6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143116"/>
            <a:ext cx="3474339" cy="3187706"/>
          </a:xfrm>
          <a:prstGeom prst="rect">
            <a:avLst/>
          </a:prstGeom>
        </p:spPr>
      </p:pic>
      <p:pic>
        <p:nvPicPr>
          <p:cNvPr id="8" name="Рисунок 7" descr="p1893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643314"/>
            <a:ext cx="2071702" cy="2500330"/>
          </a:xfrm>
          <a:prstGeom prst="rect">
            <a:avLst/>
          </a:prstGeom>
        </p:spPr>
      </p:pic>
      <p:sp>
        <p:nvSpPr>
          <p:cNvPr id="9" name="Управляющая кнопка: назад 8">
            <a:hlinkClick r:id="rId4" action="ppaction://hlinksldjump" highlightClick="1"/>
          </p:cNvPr>
          <p:cNvSpPr/>
          <p:nvPr/>
        </p:nvSpPr>
        <p:spPr>
          <a:xfrm>
            <a:off x="7858148" y="6000768"/>
            <a:ext cx="1285852" cy="8572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774080" y="4520691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Писатели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191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Мальчик  </a:t>
            </a:r>
            <a:r>
              <a:rPr lang="ru-RU" sz="2400" b="1" dirty="0"/>
              <a:t>был очень серьезный и самостоятельный. Он в 4 года читать научился, а в шесть уже сам себе суп варил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D60093"/>
                </a:solidFill>
              </a:rPr>
              <a:t>О </a:t>
            </a:r>
            <a:r>
              <a:rPr lang="ru-RU" sz="2400" b="1" dirty="0">
                <a:solidFill>
                  <a:srgbClr val="D60093"/>
                </a:solidFill>
              </a:rPr>
              <a:t> </a:t>
            </a:r>
            <a:r>
              <a:rPr lang="ru-RU" sz="2400" b="1" dirty="0" smtClean="0">
                <a:solidFill>
                  <a:srgbClr val="D60093"/>
                </a:solidFill>
              </a:rPr>
              <a:t>ком  идёт речь?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D60093"/>
                </a:solidFill>
              </a:rPr>
              <a:t>Кто автор этого  произведения?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642918"/>
            <a:ext cx="1285884" cy="771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8143900" y="6143644"/>
            <a:ext cx="1000100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92" y="260648"/>
            <a:ext cx="2540000" cy="203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9317" y="2382778"/>
            <a:ext cx="250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Э. Успенский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128" y="2905998"/>
            <a:ext cx="4343400" cy="3074312"/>
          </a:xfrm>
        </p:spPr>
      </p:pic>
      <p:pic>
        <p:nvPicPr>
          <p:cNvPr id="13" name="Рисунок 12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61962" y="4365103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Писатели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60093"/>
                </a:solidFill>
              </a:rPr>
              <a:t>Кто придумал </a:t>
            </a:r>
          </a:p>
          <a:p>
            <a:r>
              <a:rPr lang="ru-RU" b="1" i="1" dirty="0" err="1" smtClean="0">
                <a:solidFill>
                  <a:srgbClr val="D60093"/>
                </a:solidFill>
              </a:rPr>
              <a:t>Джельсомино</a:t>
            </a:r>
            <a:r>
              <a:rPr lang="ru-RU" b="1" i="1" dirty="0" smtClean="0">
                <a:solidFill>
                  <a:srgbClr val="D60093"/>
                </a:solidFill>
              </a:rPr>
              <a:t>,</a:t>
            </a:r>
          </a:p>
          <a:p>
            <a:r>
              <a:rPr lang="ru-RU" b="1" i="1" dirty="0" err="1" smtClean="0">
                <a:solidFill>
                  <a:srgbClr val="D60093"/>
                </a:solidFill>
              </a:rPr>
              <a:t>Голубую</a:t>
            </a:r>
            <a:r>
              <a:rPr lang="ru-RU" b="1" i="1" dirty="0" smtClean="0">
                <a:solidFill>
                  <a:srgbClr val="D60093"/>
                </a:solidFill>
              </a:rPr>
              <a:t> Стрелу,</a:t>
            </a:r>
          </a:p>
          <a:p>
            <a:r>
              <a:rPr lang="ru-RU" b="1" i="1" dirty="0" err="1" smtClean="0">
                <a:solidFill>
                  <a:srgbClr val="D60093"/>
                </a:solidFill>
              </a:rPr>
              <a:t>Чиполлино</a:t>
            </a:r>
            <a:r>
              <a:rPr lang="ru-RU" b="1" i="1" dirty="0" smtClean="0">
                <a:solidFill>
                  <a:srgbClr val="D60093"/>
                </a:solidFill>
              </a:rPr>
              <a:t>?</a:t>
            </a:r>
            <a:endParaRPr lang="ru-RU" b="1" i="1" dirty="0">
              <a:solidFill>
                <a:srgbClr val="D6009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Дж. </a:t>
            </a:r>
            <a:r>
              <a:rPr lang="ru-RU" i="1" dirty="0" err="1" smtClean="0">
                <a:solidFill>
                  <a:srgbClr val="FF0000"/>
                </a:solidFill>
              </a:rPr>
              <a:t>Родари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71480"/>
            <a:ext cx="11287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30</a:t>
            </a:r>
            <a:endParaRPr lang="ru-RU" sz="2800" dirty="0"/>
          </a:p>
        </p:txBody>
      </p:sp>
      <p:pic>
        <p:nvPicPr>
          <p:cNvPr id="6" name="Рисунок 5" descr="рода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143116"/>
            <a:ext cx="2667000" cy="4010025"/>
          </a:xfrm>
          <a:prstGeom prst="rect">
            <a:avLst/>
          </a:prstGeom>
        </p:spPr>
      </p:pic>
      <p:pic>
        <p:nvPicPr>
          <p:cNvPr id="7" name="Рисунок 6" descr="p1923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714620"/>
            <a:ext cx="2421602" cy="392909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8072462" y="6215082"/>
            <a:ext cx="1071538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3454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135554"/>
            <a:ext cx="2143140" cy="3079396"/>
          </a:xfrm>
          <a:prstGeom prst="rect">
            <a:avLst/>
          </a:prstGeom>
        </p:spPr>
      </p:pic>
      <p:pic>
        <p:nvPicPr>
          <p:cNvPr id="10" name="Рисунок 9" descr="_Foto-knizhek-02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253663"/>
            <a:ext cx="2707648" cy="3604337"/>
          </a:xfrm>
          <a:prstGeom prst="rect">
            <a:avLst/>
          </a:prstGeom>
        </p:spPr>
      </p:pic>
      <p:pic>
        <p:nvPicPr>
          <p:cNvPr id="11" name="Рисунок 10" descr="Рисунок31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835696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Писатели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Герой какого автора вырос в стае волков?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Р. Киплинг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571480"/>
            <a:ext cx="1000132" cy="700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40</a:t>
            </a:r>
            <a:endParaRPr lang="ru-RU" sz="2800" dirty="0"/>
          </a:p>
        </p:txBody>
      </p:sp>
      <p:pic>
        <p:nvPicPr>
          <p:cNvPr id="6" name="Рисунок 5" descr="киплин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2071678"/>
            <a:ext cx="2697353" cy="4143356"/>
          </a:xfrm>
          <a:prstGeom prst="rect">
            <a:avLst/>
          </a:prstGeom>
        </p:spPr>
      </p:pic>
      <p:pic>
        <p:nvPicPr>
          <p:cNvPr id="7" name="Рисунок 6" descr="MCH978-5-18-000987-6_gallery_MCH978-5-18-000987-6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214686"/>
            <a:ext cx="2762574" cy="3429000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rId4" action="ppaction://hlinksldjump" highlightClick="1"/>
          </p:cNvPr>
          <p:cNvSpPr/>
          <p:nvPr/>
        </p:nvSpPr>
        <p:spPr>
          <a:xfrm>
            <a:off x="7858148" y="6215082"/>
            <a:ext cx="1285852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47664" y="4258733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Объяснялки</a:t>
            </a:r>
            <a:r>
              <a:rPr lang="ru-RU" sz="67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67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843264" cy="4724400"/>
          </a:xfrm>
        </p:spPr>
        <p:txBody>
          <a:bodyPr/>
          <a:lstStyle/>
          <a:p>
            <a:r>
              <a:rPr lang="ru-RU" dirty="0" smtClean="0"/>
              <a:t>Его вешают, приходя в уныние;</a:t>
            </a:r>
          </a:p>
          <a:p>
            <a:r>
              <a:rPr lang="ru-RU" dirty="0" smtClean="0"/>
              <a:t> его задирают, зазнаваясь; </a:t>
            </a:r>
          </a:p>
          <a:p>
            <a:r>
              <a:rPr lang="ru-RU" dirty="0" smtClean="0"/>
              <a:t>его всюду суют, вмешиваясь не в своё дело.</a:t>
            </a:r>
            <a:endParaRPr lang="ru-RU" dirty="0"/>
          </a:p>
        </p:txBody>
      </p:sp>
      <p:pic>
        <p:nvPicPr>
          <p:cNvPr id="7" name="Содержимое 6" descr="f_4a67330ab28b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8676" y="1714488"/>
            <a:ext cx="3092414" cy="3768864"/>
          </a:xfrm>
        </p:spPr>
      </p:pic>
      <p:sp>
        <p:nvSpPr>
          <p:cNvPr id="6" name="Овальная выноска 5"/>
          <p:cNvSpPr/>
          <p:nvPr/>
        </p:nvSpPr>
        <p:spPr>
          <a:xfrm>
            <a:off x="6429388" y="357166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001024" y="6000768"/>
            <a:ext cx="1142976" cy="8572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Объяснялки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Не цветы, а вянут;</a:t>
            </a:r>
          </a:p>
          <a:p>
            <a:endParaRPr lang="ru-RU" dirty="0" smtClean="0"/>
          </a:p>
          <a:p>
            <a:r>
              <a:rPr lang="ru-RU" dirty="0" smtClean="0"/>
              <a:t>не ладоши, а ими хлопают, если чего-то не понимают; </a:t>
            </a:r>
          </a:p>
          <a:p>
            <a:endParaRPr lang="ru-RU" dirty="0" smtClean="0"/>
          </a:p>
          <a:p>
            <a:r>
              <a:rPr lang="ru-RU" dirty="0" smtClean="0"/>
              <a:t>не бельё, а их развешивают.</a:t>
            </a:r>
            <a:endParaRPr lang="ru-RU" dirty="0"/>
          </a:p>
        </p:txBody>
      </p:sp>
      <p:pic>
        <p:nvPicPr>
          <p:cNvPr id="6" name="Содержимое 5" descr="4_18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00240"/>
            <a:ext cx="4343400" cy="3571900"/>
          </a:xfrm>
        </p:spPr>
      </p:pic>
      <p:sp>
        <p:nvSpPr>
          <p:cNvPr id="5" name="Овальная выноска 4"/>
          <p:cNvSpPr/>
          <p:nvPr/>
        </p:nvSpPr>
        <p:spPr>
          <a:xfrm>
            <a:off x="5643570" y="64291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>
          <a:xfrm>
            <a:off x="7929586" y="6000768"/>
            <a:ext cx="1214414" cy="8572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491880" y="4221088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Сказки</a:t>
            </a:r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Богатыри</a:t>
            </a:r>
          </a:p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Поэты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Писатели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Объяснялки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4071934" y="5000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5286380" y="5000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6572264" y="5000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30</a:t>
            </a:r>
            <a:endParaRPr lang="ru-RU" sz="2800" dirty="0"/>
          </a:p>
        </p:txBody>
      </p:sp>
      <p:sp>
        <p:nvSpPr>
          <p:cNvPr id="9" name="Горизонтальный свиток 8">
            <a:hlinkClick r:id="rId5" action="ppaction://hlinksldjump"/>
          </p:cNvPr>
          <p:cNvSpPr/>
          <p:nvPr/>
        </p:nvSpPr>
        <p:spPr>
          <a:xfrm>
            <a:off x="4000496" y="1571612"/>
            <a:ext cx="1000124" cy="6429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10" name="Горизонтальный свиток 9">
            <a:hlinkClick r:id="rId6" action="ppaction://hlinksldjump"/>
          </p:cNvPr>
          <p:cNvSpPr/>
          <p:nvPr/>
        </p:nvSpPr>
        <p:spPr>
          <a:xfrm>
            <a:off x="5357818" y="1571612"/>
            <a:ext cx="1000124" cy="6429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11" name="Горизонтальный свиток 10">
            <a:hlinkClick r:id="rId7" action="ppaction://hlinksldjump"/>
          </p:cNvPr>
          <p:cNvSpPr/>
          <p:nvPr/>
        </p:nvSpPr>
        <p:spPr>
          <a:xfrm>
            <a:off x="6643702" y="1571612"/>
            <a:ext cx="1000124" cy="6429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5" name="Шестиугольник 14">
            <a:hlinkClick r:id="rId8" action="ppaction://hlinksldjump"/>
          </p:cNvPr>
          <p:cNvSpPr/>
          <p:nvPr/>
        </p:nvSpPr>
        <p:spPr>
          <a:xfrm>
            <a:off x="3901432" y="2714620"/>
            <a:ext cx="928694" cy="714380"/>
          </a:xfrm>
          <a:prstGeom prst="hexagon">
            <a:avLst>
              <a:gd name="adj" fmla="val 30689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16" name="Шестиугольник 15">
            <a:hlinkClick r:id="rId9" action="ppaction://hlinksldjump"/>
          </p:cNvPr>
          <p:cNvSpPr/>
          <p:nvPr/>
        </p:nvSpPr>
        <p:spPr>
          <a:xfrm>
            <a:off x="5286380" y="2714620"/>
            <a:ext cx="928694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17" name="Шестиугольник 16">
            <a:hlinkClick r:id="rId10" action="ppaction://hlinksldjump"/>
          </p:cNvPr>
          <p:cNvSpPr/>
          <p:nvPr/>
        </p:nvSpPr>
        <p:spPr>
          <a:xfrm>
            <a:off x="6715140" y="2714620"/>
            <a:ext cx="846390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30</a:t>
            </a:r>
            <a:endParaRPr lang="ru-RU" sz="2800" dirty="0"/>
          </a:p>
        </p:txBody>
      </p:sp>
      <p:sp>
        <p:nvSpPr>
          <p:cNvPr id="18" name="Шестиугольник 17">
            <a:hlinkClick r:id="rId11" action="ppaction://hlinksldjump"/>
          </p:cNvPr>
          <p:cNvSpPr/>
          <p:nvPr/>
        </p:nvSpPr>
        <p:spPr>
          <a:xfrm>
            <a:off x="7929586" y="2714620"/>
            <a:ext cx="857256" cy="71438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40</a:t>
            </a:r>
            <a:endParaRPr lang="ru-RU" sz="2800" dirty="0"/>
          </a:p>
        </p:txBody>
      </p:sp>
      <p:sp>
        <p:nvSpPr>
          <p:cNvPr id="19" name="Прямоугольник 18">
            <a:hlinkClick r:id="rId12" action="ppaction://hlinksldjump"/>
          </p:cNvPr>
          <p:cNvSpPr/>
          <p:nvPr/>
        </p:nvSpPr>
        <p:spPr>
          <a:xfrm>
            <a:off x="3857620" y="3857628"/>
            <a:ext cx="9144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sp>
        <p:nvSpPr>
          <p:cNvPr id="20" name="Прямоугольник 19">
            <a:hlinkClick r:id="rId13" action="ppaction://hlinksldjump"/>
          </p:cNvPr>
          <p:cNvSpPr/>
          <p:nvPr/>
        </p:nvSpPr>
        <p:spPr>
          <a:xfrm>
            <a:off x="5286380" y="3857628"/>
            <a:ext cx="9144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21" name="Прямоугольник 20">
            <a:hlinkClick r:id="rId14" action="ppaction://hlinksldjump"/>
          </p:cNvPr>
          <p:cNvSpPr/>
          <p:nvPr/>
        </p:nvSpPr>
        <p:spPr>
          <a:xfrm>
            <a:off x="6643702" y="3857628"/>
            <a:ext cx="9144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30</a:t>
            </a:r>
            <a:endParaRPr lang="ru-RU" sz="2800" dirty="0"/>
          </a:p>
        </p:txBody>
      </p:sp>
      <p:sp>
        <p:nvSpPr>
          <p:cNvPr id="22" name="Прямоугольник 21">
            <a:hlinkClick r:id="rId15" action="ppaction://hlinksldjump"/>
          </p:cNvPr>
          <p:cNvSpPr/>
          <p:nvPr/>
        </p:nvSpPr>
        <p:spPr>
          <a:xfrm>
            <a:off x="7929586" y="3857628"/>
            <a:ext cx="91440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40</a:t>
            </a:r>
            <a:endParaRPr lang="ru-RU" sz="2800" dirty="0"/>
          </a:p>
        </p:txBody>
      </p:sp>
      <p:sp>
        <p:nvSpPr>
          <p:cNvPr id="23" name="Овальная выноска 22">
            <a:hlinkClick r:id="rId16" action="ppaction://hlinksldjump"/>
          </p:cNvPr>
          <p:cNvSpPr/>
          <p:nvPr/>
        </p:nvSpPr>
        <p:spPr>
          <a:xfrm>
            <a:off x="3857620" y="507207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24" name="Овальная выноска 23">
            <a:hlinkClick r:id="rId17" action="ppaction://hlinksldjump"/>
          </p:cNvPr>
          <p:cNvSpPr/>
          <p:nvPr/>
        </p:nvSpPr>
        <p:spPr>
          <a:xfrm>
            <a:off x="5357818" y="507207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30</a:t>
            </a:r>
            <a:endParaRPr lang="ru-RU" sz="2800" dirty="0"/>
          </a:p>
        </p:txBody>
      </p:sp>
      <p:sp>
        <p:nvSpPr>
          <p:cNvPr id="25" name="Овальная выноска 24">
            <a:hlinkClick r:id="rId18" action="ppaction://hlinksldjump"/>
          </p:cNvPr>
          <p:cNvSpPr/>
          <p:nvPr/>
        </p:nvSpPr>
        <p:spPr>
          <a:xfrm>
            <a:off x="7000892" y="5072074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50</a:t>
            </a:r>
            <a:endParaRPr lang="ru-RU" sz="2800" dirty="0"/>
          </a:p>
        </p:txBody>
      </p:sp>
      <p:sp>
        <p:nvSpPr>
          <p:cNvPr id="26" name="Управляющая кнопка: назад 25">
            <a:hlinkClick r:id="" action="ppaction://hlinkshowjump?jump=lastslide" highlightClick="1"/>
          </p:cNvPr>
          <p:cNvSpPr/>
          <p:nvPr/>
        </p:nvSpPr>
        <p:spPr>
          <a:xfrm>
            <a:off x="7786710" y="5929330"/>
            <a:ext cx="1357290" cy="9286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hlinkClick r:id="rId19" action="ppaction://hlinksldjump"/>
          </p:cNvPr>
          <p:cNvSpPr/>
          <p:nvPr/>
        </p:nvSpPr>
        <p:spPr>
          <a:xfrm>
            <a:off x="7841032" y="52750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40</a:t>
            </a:r>
            <a:endParaRPr lang="ru-RU" sz="2800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cap="none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Объяснялки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Он в голове у легкомысленного человека; </a:t>
            </a:r>
          </a:p>
          <a:p>
            <a:r>
              <a:rPr lang="ru-RU" dirty="0" smtClean="0"/>
              <a:t>его советуют искать в поле;</a:t>
            </a:r>
          </a:p>
          <a:p>
            <a:r>
              <a:rPr lang="ru-RU" dirty="0" smtClean="0"/>
              <a:t> на него бросают слова и деньги, кто их не ценит.</a:t>
            </a:r>
            <a:endParaRPr lang="ru-RU" dirty="0"/>
          </a:p>
        </p:txBody>
      </p:sp>
      <p:pic>
        <p:nvPicPr>
          <p:cNvPr id="6" name="Содержимое 5" descr="0a13f376549048114e6df97a6301bf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93868" y="1500175"/>
            <a:ext cx="2997732" cy="3071833"/>
          </a:xfrm>
        </p:spPr>
      </p:pic>
      <p:sp>
        <p:nvSpPr>
          <p:cNvPr id="5" name="Овальная выноска 4"/>
          <p:cNvSpPr/>
          <p:nvPr/>
        </p:nvSpPr>
        <p:spPr>
          <a:xfrm>
            <a:off x="6000760" y="642918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  <a:r>
              <a:rPr lang="ru-RU" sz="2800" smtClean="0"/>
              <a:t>0</a:t>
            </a:r>
            <a:endParaRPr lang="ru-RU" sz="2800" dirty="0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072462" y="6143644"/>
            <a:ext cx="1071538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2b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429000"/>
            <a:ext cx="2666997" cy="3429000"/>
          </a:xfrm>
          <a:prstGeom prst="rect">
            <a:avLst/>
          </a:prstGeom>
        </p:spPr>
      </p:pic>
      <p:pic>
        <p:nvPicPr>
          <p:cNvPr id="10" name="Рисунок 9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59832" y="4725144"/>
            <a:ext cx="1512168" cy="2337309"/>
          </a:xfrm>
          <a:prstGeom prst="rect">
            <a:avLst/>
          </a:prstGeom>
        </p:spPr>
      </p:pic>
      <p:pic>
        <p:nvPicPr>
          <p:cNvPr id="11" name="Содержимое 5" descr="0a13f376549048114e6df97a6301bf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20" y="1484784"/>
            <a:ext cx="2997732" cy="3071833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4900" i="1" dirty="0" smtClean="0">
                <a:solidFill>
                  <a:srgbClr val="C00000"/>
                </a:solidFill>
              </a:rPr>
              <a:t>Л</a:t>
            </a:r>
            <a:r>
              <a:rPr lang="ru-RU" i="1" dirty="0" smtClean="0">
                <a:solidFill>
                  <a:srgbClr val="C00000"/>
                </a:solidFill>
              </a:rPr>
              <a:t>юбите книги!  </a:t>
            </a:r>
            <a:r>
              <a:rPr lang="ru-RU" sz="4900" i="1" dirty="0" smtClean="0">
                <a:solidFill>
                  <a:srgbClr val="D60093"/>
                </a:solidFill>
              </a:rPr>
              <a:t>Ч</a:t>
            </a:r>
            <a:r>
              <a:rPr lang="ru-RU" i="1" dirty="0" smtClean="0">
                <a:solidFill>
                  <a:srgbClr val="D60093"/>
                </a:solidFill>
              </a:rPr>
              <a:t>итайте книги!</a:t>
            </a:r>
            <a:endParaRPr lang="ru-RU" i="1" dirty="0">
              <a:solidFill>
                <a:srgbClr val="D60093"/>
              </a:solidFill>
            </a:endParaRPr>
          </a:p>
        </p:txBody>
      </p:sp>
      <p:pic>
        <p:nvPicPr>
          <p:cNvPr id="6" name="Содержимое 5" descr="107099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1905000" cy="2447925"/>
          </a:xfrm>
        </p:spPr>
      </p:pic>
      <p:pic>
        <p:nvPicPr>
          <p:cNvPr id="7" name="Рисунок 6" descr="7695955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9" y="4143380"/>
            <a:ext cx="2176810" cy="2857496"/>
          </a:xfrm>
          <a:prstGeom prst="rect">
            <a:avLst/>
          </a:prstGeom>
        </p:spPr>
      </p:pic>
      <p:pic>
        <p:nvPicPr>
          <p:cNvPr id="8" name="Рисунок 7" descr="guest22[1]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101" y="5286388"/>
            <a:ext cx="1896128" cy="1381125"/>
          </a:xfrm>
          <a:prstGeom prst="rect">
            <a:avLst/>
          </a:prstGeom>
        </p:spPr>
      </p:pic>
      <p:pic>
        <p:nvPicPr>
          <p:cNvPr id="9" name="Рисунок 8" descr="у лукоморья дуб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2285992"/>
            <a:ext cx="2944098" cy="2571768"/>
          </a:xfrm>
          <a:prstGeom prst="rect">
            <a:avLst/>
          </a:prstGeom>
        </p:spPr>
      </p:pic>
      <p:pic>
        <p:nvPicPr>
          <p:cNvPr id="10" name="Рисунок 9" descr="MCH978-5-18-000987-6_gallery_MCH978-5-18-000987-6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57356" y="1857364"/>
            <a:ext cx="1643074" cy="2199024"/>
          </a:xfrm>
          <a:prstGeom prst="rect">
            <a:avLst/>
          </a:prstGeom>
        </p:spPr>
      </p:pic>
      <p:pic>
        <p:nvPicPr>
          <p:cNvPr id="12" name="Содержимое 11" descr="p189315.jpg"/>
          <p:cNvPicPr>
            <a:picLocks noGrp="1" noChangeAspect="1"/>
          </p:cNvPicPr>
          <p:nvPr>
            <p:ph sz="half" idx="1"/>
          </p:nvPr>
        </p:nvPicPr>
        <p:blipFill>
          <a:blip r:embed="rId7"/>
          <a:stretch>
            <a:fillRect/>
          </a:stretch>
        </p:blipFill>
        <p:spPr>
          <a:xfrm>
            <a:off x="214282" y="4452787"/>
            <a:ext cx="1857388" cy="2405213"/>
          </a:xfrm>
        </p:spPr>
      </p:pic>
      <p:pic>
        <p:nvPicPr>
          <p:cNvPr id="13" name="Рисунок 12" descr="p19236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8556" y="1214421"/>
            <a:ext cx="1996337" cy="2786083"/>
          </a:xfrm>
          <a:prstGeom prst="rect">
            <a:avLst/>
          </a:prstGeom>
        </p:spPr>
      </p:pic>
      <p:pic>
        <p:nvPicPr>
          <p:cNvPr id="14" name="Рисунок 13" descr="imag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124" y="3929424"/>
            <a:ext cx="2071702" cy="270950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Письмо от Книги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Я – книга. Я товарищ твой!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Будь, школьник, бережным со мной…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Мой чистый вид всегда приятен.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Оберегай меня от пятен!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Я к вам обращаюсь, дети: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Полезнее книги нет вещи на свете!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Пусть книги друзьями заходят в дома.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Читайте всю жизнь, </a:t>
            </a:r>
            <a:r>
              <a:rPr lang="ru-RU" sz="3600" b="1">
                <a:solidFill>
                  <a:srgbClr val="002060"/>
                </a:solidFill>
              </a:rPr>
              <a:t>набирайтесь </a:t>
            </a:r>
            <a:r>
              <a:rPr lang="ru-RU" sz="3600" b="1" smtClean="0">
                <a:solidFill>
                  <a:srgbClr val="002060"/>
                </a:solidFill>
              </a:rPr>
              <a:t>ума!</a:t>
            </a:r>
            <a:endParaRPr lang="ru-RU" sz="3600" b="1">
              <a:solidFill>
                <a:srgbClr val="002060"/>
              </a:solidFill>
            </a:endParaRPr>
          </a:p>
          <a:p>
            <a:endParaRPr lang="ru-RU" sz="3600" b="1" dirty="0">
              <a:solidFill>
                <a:srgbClr val="002060"/>
              </a:solidFill>
            </a:endParaRPr>
          </a:p>
          <a:p>
            <a:r>
              <a:rPr lang="ru-RU" sz="3600" b="1" dirty="0">
                <a:solidFill>
                  <a:srgbClr val="002060"/>
                </a:solidFill>
              </a:rPr>
              <a:t>До встречи. Книга.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68" y="4581088"/>
            <a:ext cx="2088232" cy="19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0558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Сказки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выращивали для продажи в столице братья из сказки П. Ершова «Конёк-горбунок»?</a:t>
            </a:r>
            <a:endParaRPr lang="ru-RU" dirty="0"/>
          </a:p>
        </p:txBody>
      </p:sp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>
          <a:xfrm>
            <a:off x="8215338" y="6000768"/>
            <a:ext cx="928662" cy="8572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44" y="5000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2800" dirty="0"/>
          </a:p>
        </p:txBody>
      </p:sp>
      <p:pic>
        <p:nvPicPr>
          <p:cNvPr id="14" name="Рисунок 13" descr="пшен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786058"/>
            <a:ext cx="4191005" cy="3143254"/>
          </a:xfrm>
          <a:prstGeom prst="rect">
            <a:avLst/>
          </a:prstGeom>
        </p:spPr>
      </p:pic>
      <p:pic>
        <p:nvPicPr>
          <p:cNvPr id="8" name="Рисунок 7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43608" y="4352709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 flipH="1">
            <a:off x="323528" y="404664"/>
            <a:ext cx="6912768" cy="2088232"/>
          </a:xfrm>
          <a:prstGeom prst="wedgeRoundRectCallout">
            <a:avLst>
              <a:gd name="adj1" fmla="val -53746"/>
              <a:gd name="adj2" fmla="val -16649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72855" y="449166"/>
            <a:ext cx="7082388" cy="255454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Кто был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обладателем 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лягушачьей кожи?</a:t>
            </a:r>
          </a:p>
          <a:p>
            <a:pPr algn="ctr"/>
            <a:r>
              <a:rPr lang="ru-RU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Как называется сказка? </a:t>
            </a:r>
            <a:endParaRPr lang="ru-RU" sz="40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" name="Picture 3" descr="C:\Documents and Settings\Ирина\Рабочий стол\в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872" y="1418662"/>
            <a:ext cx="2520280" cy="4941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87624" y="5661248"/>
            <a:ext cx="6268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Georgia" pitchFamily="18" charset="0"/>
              </a:rPr>
              <a:t>Василиса Прекрасная</a:t>
            </a:r>
            <a:endParaRPr lang="ru-RU" sz="4000" dirty="0">
              <a:latin typeface="Georgia" pitchFamily="18" charset="0"/>
            </a:endParaRPr>
          </a:p>
        </p:txBody>
      </p:sp>
      <p:pic>
        <p:nvPicPr>
          <p:cNvPr id="10" name="Picture 1" descr="C:\Documents and Settings\Ирина\Рабочий стол\mediuml0xjku554bc7555e6c51493867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0"/>
            <a:ext cx="1907704" cy="16288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99792" y="4338032"/>
            <a:ext cx="5152098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«Царевна-лягушка»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498042" y="1454892"/>
            <a:ext cx="1178413" cy="1182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</a:t>
            </a:r>
            <a:r>
              <a:rPr lang="ru-RU" sz="3600" b="1" dirty="0" smtClean="0"/>
              <a:t>0</a:t>
            </a:r>
            <a:endParaRPr lang="ru-RU" sz="3600" b="1" dirty="0"/>
          </a:p>
        </p:txBody>
      </p:sp>
      <p:sp>
        <p:nvSpPr>
          <p:cNvPr id="11" name="Управляющая кнопка: назад 10">
            <a:hlinkClick r:id="rId4" action="ppaction://hlinksldjump" highlightClick="1"/>
          </p:cNvPr>
          <p:cNvSpPr/>
          <p:nvPr/>
        </p:nvSpPr>
        <p:spPr>
          <a:xfrm>
            <a:off x="8286776" y="5929330"/>
            <a:ext cx="857224" cy="9286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434064" y="3592021"/>
            <a:ext cx="1512168" cy="233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366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841248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Сказки</a:t>
            </a:r>
            <a:endParaRPr lang="ru-RU" sz="4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Мудрец в нём видел мудреца, </a:t>
            </a:r>
          </a:p>
          <a:p>
            <a:r>
              <a:rPr lang="ru-RU" sz="2400" dirty="0" smtClean="0"/>
              <a:t>Глупец- глупца,</a:t>
            </a:r>
          </a:p>
          <a:p>
            <a:r>
              <a:rPr lang="ru-RU" sz="2400" dirty="0" smtClean="0"/>
              <a:t>Баран – барана,</a:t>
            </a:r>
          </a:p>
          <a:p>
            <a:r>
              <a:rPr lang="ru-RU" sz="2400" dirty="0" smtClean="0"/>
              <a:t> Овцу в нём видела овца,</a:t>
            </a:r>
          </a:p>
          <a:p>
            <a:r>
              <a:rPr lang="ru-RU" sz="2400" dirty="0" smtClean="0"/>
              <a:t>И обезьяну –</a:t>
            </a:r>
            <a:r>
              <a:rPr lang="ru-RU" sz="2400" smtClean="0"/>
              <a:t>обезьяна…</a:t>
            </a:r>
          </a:p>
          <a:p>
            <a:endParaRPr lang="ru-RU" sz="2400" dirty="0" smtClean="0"/>
          </a:p>
          <a:p>
            <a:r>
              <a:rPr lang="ru-RU" sz="2400" i="1" dirty="0" smtClean="0">
                <a:solidFill>
                  <a:srgbClr val="0070C0"/>
                </a:solidFill>
              </a:rPr>
              <a:t>Что это?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В какой сказке оно играло немаловажную роль?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9" name="Содержимое 8" descr="skaz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96589" y="1600200"/>
            <a:ext cx="3646621" cy="4724400"/>
          </a:xfrm>
        </p:spPr>
      </p:pic>
      <p:sp>
        <p:nvSpPr>
          <p:cNvPr id="6" name="Овал 5"/>
          <p:cNvSpPr/>
          <p:nvPr/>
        </p:nvSpPr>
        <p:spPr>
          <a:xfrm>
            <a:off x="2857488" y="500042"/>
            <a:ext cx="842962" cy="842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8" name="Управляющая кнопка: назад 7">
            <a:hlinkClick r:id="rId3" action="ppaction://hlinksldjump" highlightClick="1"/>
          </p:cNvPr>
          <p:cNvSpPr/>
          <p:nvPr/>
        </p:nvSpPr>
        <p:spPr>
          <a:xfrm>
            <a:off x="8286776" y="5929330"/>
            <a:ext cx="857224" cy="9286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3928" y="4221087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Сказки</a:t>
            </a:r>
            <a:endParaRPr lang="ru-RU" sz="44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 помощью этого предмета  можно смастерить самые замечательные  вещи, а можно даже убить страшного героя русских народных сказок.</a:t>
            </a:r>
            <a:endParaRPr lang="ru-RU" dirty="0"/>
          </a:p>
        </p:txBody>
      </p:sp>
      <p:pic>
        <p:nvPicPr>
          <p:cNvPr id="10" name="Содержимое 9" descr="397d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72132" y="1571612"/>
            <a:ext cx="3067050" cy="4095750"/>
          </a:xfrm>
        </p:spPr>
      </p:pic>
      <p:sp>
        <p:nvSpPr>
          <p:cNvPr id="5" name="Прямоугольник 4"/>
          <p:cNvSpPr/>
          <p:nvPr/>
        </p:nvSpPr>
        <p:spPr>
          <a:xfrm>
            <a:off x="33012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357554" y="50004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7858148" y="6000768"/>
            <a:ext cx="1285852" cy="8572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8659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1" y="5000636"/>
            <a:ext cx="3462178" cy="1857363"/>
          </a:xfrm>
          <a:prstGeom prst="rect">
            <a:avLst/>
          </a:prstGeom>
        </p:spPr>
      </p:pic>
      <p:pic>
        <p:nvPicPr>
          <p:cNvPr id="11" name="Рисунок 10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271954" y="2420888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Богатыри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«Знаменитый русский богатырь крестьянского происхождения, </a:t>
            </a:r>
            <a:endParaRPr lang="ru-RU" dirty="0" smtClean="0"/>
          </a:p>
          <a:p>
            <a:r>
              <a:rPr lang="ru-RU" dirty="0" smtClean="0"/>
              <a:t>Обладал </a:t>
            </a:r>
            <a:r>
              <a:rPr lang="ru-RU" dirty="0"/>
              <a:t>огромной силой, имел богатырского коня,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0070C0"/>
                </a:solidFill>
              </a:rPr>
              <a:t>О ком идёт речь?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929058" y="500042"/>
            <a:ext cx="1071570" cy="8903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10</a:t>
            </a:r>
            <a:endParaRPr lang="ru-RU" sz="3200" dirty="0"/>
          </a:p>
        </p:txBody>
      </p:sp>
      <p:sp>
        <p:nvSpPr>
          <p:cNvPr id="8" name="Управляющая кнопка: назад 7">
            <a:hlinkClick r:id="rId2" action="ppaction://hlinksldjump" highlightClick="1"/>
          </p:cNvPr>
          <p:cNvSpPr/>
          <p:nvPr/>
        </p:nvSpPr>
        <p:spPr>
          <a:xfrm>
            <a:off x="8000992" y="6143644"/>
            <a:ext cx="1143008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390" y="1676400"/>
            <a:ext cx="3589020" cy="4572000"/>
          </a:xfrm>
        </p:spPr>
      </p:pic>
      <p:pic>
        <p:nvPicPr>
          <p:cNvPr id="7" name="Рисунок 6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Богатыри</a:t>
            </a:r>
            <a:r>
              <a:rPr lang="ru-RU" sz="49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49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автор этой картины и кто на ней изображён?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572000" y="285728"/>
            <a:ext cx="1071562" cy="92869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Илья Муромец,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Добрыня Никитич 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Алёша Попович</a:t>
            </a:r>
          </a:p>
          <a:p>
            <a:r>
              <a:rPr lang="ru-RU" b="1" i="1" dirty="0" smtClean="0">
                <a:solidFill>
                  <a:srgbClr val="D60093"/>
                </a:solidFill>
              </a:rPr>
              <a:t>В.М Васнецов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 descr="0_c8b4_fb8bc15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8"/>
            <a:ext cx="4143371" cy="3351852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rId3" action="ppaction://hlinksldjump" highlightClick="1"/>
          </p:cNvPr>
          <p:cNvSpPr/>
          <p:nvPr/>
        </p:nvSpPr>
        <p:spPr>
          <a:xfrm>
            <a:off x="8215338" y="6143644"/>
            <a:ext cx="928662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vasnec1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3714752"/>
            <a:ext cx="2357454" cy="2714630"/>
          </a:xfrm>
          <a:prstGeom prst="rect">
            <a:avLst/>
          </a:prstGeom>
        </p:spPr>
      </p:pic>
      <p:pic>
        <p:nvPicPr>
          <p:cNvPr id="10" name="Рисунок 9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988526" y="4293096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Богатыри</a:t>
            </a: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483096" y="1806862"/>
            <a:ext cx="4191000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>Он в </a:t>
            </a:r>
            <a:r>
              <a:rPr lang="ru-RU" dirty="0"/>
              <a:t>битве тяжкой победил Змея Огненного и освободил из </a:t>
            </a:r>
            <a:r>
              <a:rPr lang="ru-RU" dirty="0" smtClean="0"/>
              <a:t>плена </a:t>
            </a:r>
            <a:r>
              <a:rPr lang="ru-RU" dirty="0"/>
              <a:t>много людей, а среди них племянницу князя Владимира </a:t>
            </a:r>
            <a:r>
              <a:rPr lang="ru-RU" dirty="0" smtClean="0"/>
              <a:t>Забаву </a:t>
            </a:r>
            <a:r>
              <a:rPr lang="ru-RU" dirty="0" err="1"/>
              <a:t>Путятичну</a:t>
            </a:r>
            <a:r>
              <a:rPr lang="ru-RU" dirty="0" smtClean="0"/>
              <a:t>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 ком идёт речь?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357686" y="357166"/>
            <a:ext cx="1000132" cy="89039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  <a:r>
              <a:rPr lang="ru-RU" sz="2800" dirty="0" smtClean="0"/>
              <a:t>0</a:t>
            </a:r>
            <a:endParaRPr lang="ru-RU" sz="2800" dirty="0"/>
          </a:p>
        </p:txBody>
      </p:sp>
      <p:sp>
        <p:nvSpPr>
          <p:cNvPr id="9" name="Управляющая кнопка: назад 8">
            <a:hlinkClick r:id="rId2" action="ppaction://hlinksldjump" highlightClick="1"/>
          </p:cNvPr>
          <p:cNvSpPr/>
          <p:nvPr/>
        </p:nvSpPr>
        <p:spPr>
          <a:xfrm>
            <a:off x="8215338" y="6143644"/>
            <a:ext cx="928662" cy="7143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47562"/>
            <a:ext cx="2735580" cy="3810000"/>
          </a:xfrm>
          <a:prstGeom prst="rect">
            <a:avLst/>
          </a:prstGeom>
        </p:spPr>
      </p:pic>
      <p:pic>
        <p:nvPicPr>
          <p:cNvPr id="8" name="Рисунок 7" descr="Рисунок31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07904" y="4163513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720</TotalTime>
  <Words>484</Words>
  <Application>Microsoft Office PowerPoint</Application>
  <PresentationFormat>Экран (4:3)</PresentationFormat>
  <Paragraphs>180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Constantia</vt:lpstr>
      <vt:lpstr>Georgia</vt:lpstr>
      <vt:lpstr>Wingdings 2</vt:lpstr>
      <vt:lpstr>Трек</vt:lpstr>
      <vt:lpstr>         Литературная    игра</vt:lpstr>
      <vt:lpstr>Сказки  </vt:lpstr>
      <vt:lpstr> Сказки</vt:lpstr>
      <vt:lpstr>Презентация PowerPoint</vt:lpstr>
      <vt:lpstr>Сказки</vt:lpstr>
      <vt:lpstr>Сказки</vt:lpstr>
      <vt:lpstr>Богатыри</vt:lpstr>
      <vt:lpstr>Богатыри </vt:lpstr>
      <vt:lpstr>Богатыри </vt:lpstr>
      <vt:lpstr>Поэты</vt:lpstr>
      <vt:lpstr>Поэты </vt:lpstr>
      <vt:lpstr>Поэты</vt:lpstr>
      <vt:lpstr>Поэты</vt:lpstr>
      <vt:lpstr>Писатели </vt:lpstr>
      <vt:lpstr>Писатели</vt:lpstr>
      <vt:lpstr>Писатели</vt:lpstr>
      <vt:lpstr>Писатели</vt:lpstr>
      <vt:lpstr>Объяснялки </vt:lpstr>
      <vt:lpstr>Объяснялки</vt:lpstr>
      <vt:lpstr>Объяснялки</vt:lpstr>
      <vt:lpstr>     Любите книги!  Читайте книги!</vt:lpstr>
      <vt:lpstr>Письмо от Книги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Литературная    игра</dc:title>
  <dc:creator>Admin</dc:creator>
  <cp:lastModifiedBy>STD</cp:lastModifiedBy>
  <cp:revision>65</cp:revision>
  <dcterms:created xsi:type="dcterms:W3CDTF">2006-05-18T21:55:53Z</dcterms:created>
  <dcterms:modified xsi:type="dcterms:W3CDTF">2017-09-20T20:00:00Z</dcterms:modified>
</cp:coreProperties>
</file>