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CC"/>
    <a:srgbClr val="00FF00"/>
    <a:srgbClr val="FF5050"/>
    <a:srgbClr val="FFCC00"/>
    <a:srgbClr val="66FF66"/>
    <a:srgbClr val="CC3399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8" autoAdjust="0"/>
    <p:restoredTop sz="77778" autoAdjust="0"/>
  </p:normalViewPr>
  <p:slideViewPr>
    <p:cSldViewPr>
      <p:cViewPr>
        <p:scale>
          <a:sx n="59" d="100"/>
          <a:sy n="59" d="100"/>
        </p:scale>
        <p:origin x="-164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3" d="100"/>
        <a:sy n="63" d="100"/>
      </p:scale>
      <p:origin x="0" y="91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4C27BA-C70B-4442-960B-0A8923FABC1A}" type="datetimeFigureOut">
              <a:rPr lang="ru-RU"/>
              <a:pPr>
                <a:defRPr/>
              </a:pPr>
              <a:t>13.03.2017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BEA0AE7-4BED-4739-9533-0C0C6D51F5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65741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819F4D-ABE3-4106-A048-907FFE259CE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3.png"/><Relationship Id="rId2" Type="http://schemas.openxmlformats.org/officeDocument/2006/relationships/image" Target="../media/image14.wm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24" y="1643050"/>
            <a:ext cx="7416000" cy="1957401"/>
          </a:xfrm>
          <a:prstGeom prst="rect">
            <a:avLst/>
          </a:prstGeom>
          <a:solidFill>
            <a:schemeClr val="bg1"/>
          </a:solidFill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4824" y="3886200"/>
            <a:ext cx="6400800" cy="1752600"/>
          </a:xfrm>
          <a:solidFill>
            <a:srgbClr val="FFFFFF">
              <a:alpha val="69804"/>
            </a:srgbClr>
          </a:solidFill>
          <a:ln w="28575">
            <a:solidFill>
              <a:srgbClr val="FFC000"/>
            </a:solidFill>
          </a:ln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03AD0-8A7E-4222-9C04-04FBD6776654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E5C19-B733-46C5-A9C9-A8423F6D9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 descr="star3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3175" y="954088"/>
            <a:ext cx="60325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6" descr="star3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7700" y="1370013"/>
            <a:ext cx="604838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27" descr="star3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1113" y="1093788"/>
            <a:ext cx="6032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28" descr="star3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1025" y="701675"/>
            <a:ext cx="60483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29" descr="star3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84625" y="976313"/>
            <a:ext cx="6032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30" descr="star3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49800" y="1252538"/>
            <a:ext cx="604838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31" descr="star3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2075" y="701675"/>
            <a:ext cx="60483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32" descr="star3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57888" y="1223963"/>
            <a:ext cx="60325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33" descr="star3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3875" y="904875"/>
            <a:ext cx="60325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34" descr="star3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181100"/>
            <a:ext cx="60325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Content Placeholder 3" descr="c1.png">
            <a:hlinkClick r:id="" action="ppaction://macro?name=One"/>
          </p:cNvPr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75" y="4786313"/>
            <a:ext cx="650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c2.png">
            <a:hlinkClick r:id="" action="ppaction://macro?name=Two"/>
          </p:cNvPr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92313" y="4786313"/>
            <a:ext cx="650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" descr="c3.png">
            <a:hlinkClick r:id="" action="ppaction://macro?name=Three"/>
          </p:cNvPr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43188" y="4786313"/>
            <a:ext cx="650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6" descr="c4.png">
            <a:hlinkClick r:id="" action="ppaction://macro?name=Four"/>
          </p:cNvPr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05188" y="4786313"/>
            <a:ext cx="650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7" descr="c5.png">
            <a:hlinkClick r:id="" action="ppaction://macro?name=Five"/>
          </p:cNvPr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11625" y="4786313"/>
            <a:ext cx="650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8" descr="c6.png">
            <a:hlinkClick r:id="" action="ppaction://macro?name=Six"/>
          </p:cNvPr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18063" y="4786313"/>
            <a:ext cx="650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9" descr="c7.png">
            <a:hlinkClick r:id="" action="ppaction://macro?name=Seven"/>
          </p:cNvPr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24500" y="4786313"/>
            <a:ext cx="650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0" descr="c8.png">
            <a:hlinkClick r:id="" action="ppaction://macro?name=Eight"/>
          </p:cNvPr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30938" y="4786313"/>
            <a:ext cx="650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1" descr="c9.png">
            <a:hlinkClick r:id="" action="ppaction://macro?name=Nine"/>
          </p:cNvPr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37375" y="4786313"/>
            <a:ext cx="650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2" descr="c10.png">
            <a:hlinkClick r:id="" action="ppaction://macro?name=Ten"/>
          </p:cNvPr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643813" y="4786313"/>
            <a:ext cx="65087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4BE48-06DF-4173-80A2-9EC41ACDF859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0F292-A43F-49CA-AA80-FD24B8E4E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1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1">
            <a:hlinkClick r:id="" action="ppaction://macro?name=Ten"/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38" y="5278438"/>
            <a:ext cx="5842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10">
            <a:hlinkClick r:id="" action="ppaction://macro?name=Nine"/>
          </p:cNvPr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21488" y="5238750"/>
            <a:ext cx="498475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9">
            <a:hlinkClick r:id="" action="ppaction://macro?name=Eight"/>
          </p:cNvPr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46800" y="5262563"/>
            <a:ext cx="5365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8">
            <a:hlinkClick r:id="" action="ppaction://macro?name=Seven"/>
          </p:cNvPr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29263" y="5278438"/>
            <a:ext cx="3746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7">
            <a:hlinkClick r:id="" action="ppaction://macro?name=Six"/>
          </p:cNvPr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02188" y="5275263"/>
            <a:ext cx="4508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16">
            <a:hlinkClick r:id="" action="ppaction://macro?name=Five"/>
          </p:cNvPr>
          <p:cNvPicPr>
            <a:picLocks noChangeAspect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35438" y="5281613"/>
            <a:ext cx="48895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>
            <a:hlinkClick r:id="" action="ppaction://macro?name=Four"/>
          </p:cNvPr>
          <p:cNvPicPr>
            <a:picLocks noChangeAspect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98838" y="5462588"/>
            <a:ext cx="479425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14">
            <a:hlinkClick r:id="" action="ppaction://macro?name=Three"/>
          </p:cNvPr>
          <p:cNvPicPr>
            <a:picLocks noChangeAspect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579688" y="5233988"/>
            <a:ext cx="7556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13">
            <a:hlinkClick r:id="" action="ppaction://macro?name=Two"/>
          </p:cNvPr>
          <p:cNvPicPr>
            <a:picLocks noChangeAspect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917700" y="5410200"/>
            <a:ext cx="393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2">
            <a:hlinkClick r:id="" action="ppaction://macro?name=One"/>
          </p:cNvPr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4438" y="5192713"/>
            <a:ext cx="4699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6" descr="star3.pn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273175" y="954088"/>
            <a:ext cx="60325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26" descr="star3.pn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17700" y="1370013"/>
            <a:ext cx="604838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27" descr="star3.pn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551113" y="1093788"/>
            <a:ext cx="6032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28" descr="star3.pn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121025" y="701675"/>
            <a:ext cx="60483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29" descr="star3.pn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84625" y="976313"/>
            <a:ext cx="6032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30" descr="star3.pn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749800" y="1252538"/>
            <a:ext cx="604838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31" descr="star3.pn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172075" y="701675"/>
            <a:ext cx="604838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32" descr="star3.pn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957888" y="1223963"/>
            <a:ext cx="603250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33" descr="star3.pn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6873875" y="904875"/>
            <a:ext cx="60325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34" descr="star3.pn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543800" y="1181100"/>
            <a:ext cx="60325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482">
            <a:hlinkClick r:id="" action="ppaction://macro?name=Two"/>
          </p:cNvPr>
          <p:cNvSpPr txBox="1"/>
          <p:nvPr/>
        </p:nvSpPr>
        <p:spPr>
          <a:xfrm>
            <a:off x="1984375" y="5000625"/>
            <a:ext cx="504825" cy="509588"/>
          </a:xfrm>
          <a:prstGeom prst="round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2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3" name="TextBox 439">
            <a:hlinkClick r:id="" action="ppaction://macro?name=Three"/>
          </p:cNvPr>
          <p:cNvSpPr txBox="1"/>
          <p:nvPr/>
        </p:nvSpPr>
        <p:spPr>
          <a:xfrm>
            <a:off x="2832100" y="5000625"/>
            <a:ext cx="504825" cy="509588"/>
          </a:xfrm>
          <a:prstGeom prst="round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FFC000"/>
                </a:solidFill>
              </a:rPr>
              <a:t>3</a:t>
            </a:r>
            <a:endParaRPr lang="en-US" sz="2000" b="1" dirty="0">
              <a:solidFill>
                <a:srgbClr val="FFC000"/>
              </a:solidFill>
            </a:endParaRPr>
          </a:p>
        </p:txBody>
      </p:sp>
      <p:sp>
        <p:nvSpPr>
          <p:cNvPr id="24" name="TextBox 400">
            <a:hlinkClick r:id="" action="ppaction://macro?name=Five"/>
          </p:cNvPr>
          <p:cNvSpPr txBox="1"/>
          <p:nvPr/>
        </p:nvSpPr>
        <p:spPr>
          <a:xfrm>
            <a:off x="4214813" y="5000625"/>
            <a:ext cx="490537" cy="495300"/>
          </a:xfrm>
          <a:prstGeom prst="round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5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5" name="TextBox 357">
            <a:hlinkClick r:id="" action="ppaction://macro?name=Four"/>
          </p:cNvPr>
          <p:cNvSpPr txBox="1"/>
          <p:nvPr/>
        </p:nvSpPr>
        <p:spPr>
          <a:xfrm>
            <a:off x="3549650" y="5000625"/>
            <a:ext cx="504825" cy="509588"/>
          </a:xfrm>
          <a:prstGeom prst="round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4</a:t>
            </a:r>
            <a:endParaRPr lang="en-U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6" name="TextBox 256">
            <a:hlinkClick r:id="" action="ppaction://macro?name=Six"/>
          </p:cNvPr>
          <p:cNvSpPr txBox="1"/>
          <p:nvPr/>
        </p:nvSpPr>
        <p:spPr>
          <a:xfrm>
            <a:off x="4932363" y="5000625"/>
            <a:ext cx="490537" cy="495300"/>
          </a:xfrm>
          <a:prstGeom prst="round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6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7" name="TextBox 206">
            <a:hlinkClick r:id="" action="ppaction://macro?name=Seven"/>
          </p:cNvPr>
          <p:cNvSpPr txBox="1"/>
          <p:nvPr/>
        </p:nvSpPr>
        <p:spPr>
          <a:xfrm>
            <a:off x="5676900" y="5000625"/>
            <a:ext cx="490538" cy="495300"/>
          </a:xfrm>
          <a:prstGeom prst="round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7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TextBox 146">
            <a:hlinkClick r:id="" action="ppaction://macro?name=Ten"/>
          </p:cNvPr>
          <p:cNvSpPr txBox="1"/>
          <p:nvPr/>
        </p:nvSpPr>
        <p:spPr>
          <a:xfrm>
            <a:off x="7688263" y="5000625"/>
            <a:ext cx="579437" cy="506413"/>
          </a:xfrm>
          <a:prstGeom prst="round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</a:rPr>
              <a:t>10</a:t>
            </a:r>
            <a:endParaRPr lang="en-US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Box 93">
            <a:hlinkClick r:id="" action="ppaction://macro?name=Eight"/>
          </p:cNvPr>
          <p:cNvSpPr txBox="1"/>
          <p:nvPr/>
        </p:nvSpPr>
        <p:spPr>
          <a:xfrm>
            <a:off x="6226175" y="5000625"/>
            <a:ext cx="496888" cy="501650"/>
          </a:xfrm>
          <a:prstGeom prst="round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bg2">
                    <a:lumMod val="25000"/>
                  </a:schemeClr>
                </a:solidFill>
              </a:rPr>
              <a:t>8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0" name="TextBox 35">
            <a:hlinkClick r:id="" action="ppaction://macro?name=Nine"/>
          </p:cNvPr>
          <p:cNvSpPr txBox="1"/>
          <p:nvPr/>
        </p:nvSpPr>
        <p:spPr>
          <a:xfrm>
            <a:off x="6991350" y="5000625"/>
            <a:ext cx="522288" cy="527050"/>
          </a:xfrm>
          <a:prstGeom prst="round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/>
              <a:t>9</a:t>
            </a:r>
            <a:endParaRPr lang="en-US" sz="2000" b="1" dirty="0"/>
          </a:p>
        </p:txBody>
      </p:sp>
      <p:sp>
        <p:nvSpPr>
          <p:cNvPr id="31" name="TextBox 531">
            <a:hlinkClick r:id="" action="ppaction://macro?name=One"/>
          </p:cNvPr>
          <p:cNvSpPr txBox="1"/>
          <p:nvPr/>
        </p:nvSpPr>
        <p:spPr>
          <a:xfrm>
            <a:off x="1338263" y="5000625"/>
            <a:ext cx="504825" cy="509588"/>
          </a:xfrm>
          <a:prstGeom prst="roundRect">
            <a:avLst/>
          </a:prstGeom>
          <a:noFill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4">
                    <a:lumMod val="50000"/>
                  </a:schemeClr>
                </a:solidFill>
              </a:rPr>
              <a:t>1</a:t>
            </a:r>
            <a:endParaRPr lang="en-US" sz="20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B0124-0F91-40A3-8379-39CD3896C011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3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F3592-42D3-42A7-917E-E3692C922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37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2E8175-7850-4FBB-B7B0-ACD446D72976}" type="datetimeFigureOut">
              <a:rPr lang="en-US"/>
              <a:pPr>
                <a:defRPr/>
              </a:pPr>
              <a:t>3/13/2017</a:t>
            </a:fld>
            <a:endParaRPr lang="en-US"/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B5E2C3-A256-43F9-8218-7E6E57741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ctrTitle"/>
          </p:nvPr>
        </p:nvSpPr>
        <p:spPr>
          <a:xfrm>
            <a:off x="755650" y="1341438"/>
            <a:ext cx="7415213" cy="1957387"/>
          </a:xfrm>
        </p:spPr>
        <p:txBody>
          <a:bodyPr/>
          <a:lstStyle/>
          <a:p>
            <a:pPr eaLnBrk="1" hangingPunct="1"/>
            <a:r>
              <a:rPr lang="ru-RU" sz="4000" b="1" i="1" u="sng" dirty="0" smtClean="0">
                <a:solidFill>
                  <a:srgbClr val="FF0000"/>
                </a:solidFill>
                <a:latin typeface="Calibri" pitchFamily="34" charset="0"/>
              </a:rPr>
              <a:t>Классный час: </a:t>
            </a:r>
            <a:br>
              <a:rPr lang="ru-RU" sz="4000" b="1" i="1" u="sng" dirty="0" smtClean="0">
                <a:solidFill>
                  <a:srgbClr val="FF0000"/>
                </a:solidFill>
                <a:latin typeface="Calibri" pitchFamily="34" charset="0"/>
              </a:rPr>
            </a:br>
            <a:r>
              <a:rPr lang="ru-RU" sz="4000" b="1" i="1" dirty="0" smtClean="0">
                <a:solidFill>
                  <a:srgbClr val="FF0000"/>
                </a:solidFill>
                <a:latin typeface="Calibri" pitchFamily="34" charset="0"/>
              </a:rPr>
              <a:t>«Правила поведения в школе для первоклассников»</a:t>
            </a:r>
            <a:endParaRPr lang="en-US" sz="4000" b="1" i="1" dirty="0" smtClean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6146" name="Subtitle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6400800" cy="1873250"/>
          </a:xfrm>
          <a:solidFill>
            <a:srgbClr val="FFFFFF">
              <a:alpha val="69803"/>
            </a:srgbClr>
          </a:solidFill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0000CC"/>
                </a:solidFill>
                <a:latin typeface="Calibri" pitchFamily="34" charset="0"/>
              </a:rPr>
              <a:t>Подготовила  презентацию классного часа              </a:t>
            </a:r>
          </a:p>
          <a:p>
            <a:pPr eaLnBrk="1" hangingPunct="1"/>
            <a:r>
              <a:rPr lang="ru-RU" sz="2400" b="1" dirty="0" smtClean="0">
                <a:solidFill>
                  <a:srgbClr val="0000CC"/>
                </a:solidFill>
                <a:latin typeface="Calibri" pitchFamily="34" charset="0"/>
              </a:rPr>
              <a:t>у</a:t>
            </a:r>
            <a:r>
              <a:rPr lang="ru-RU" sz="2400" b="1" dirty="0" smtClean="0">
                <a:solidFill>
                  <a:srgbClr val="0000CC"/>
                </a:solidFill>
                <a:latin typeface="Calibri" pitchFamily="34" charset="0"/>
              </a:rPr>
              <a:t>читель начальных классов Солдатова Е.Н.</a:t>
            </a:r>
          </a:p>
          <a:p>
            <a:pPr eaLnBrk="1" hangingPunct="1"/>
            <a:r>
              <a:rPr lang="ru-RU" sz="2400" b="1" dirty="0" smtClean="0">
                <a:solidFill>
                  <a:srgbClr val="0000CC"/>
                </a:solidFill>
                <a:latin typeface="Calibri" pitchFamily="34" charset="0"/>
              </a:rPr>
              <a:t>МБОУ-СОШ № 3 г. </a:t>
            </a:r>
            <a:r>
              <a:rPr lang="ru-RU" sz="2400" b="1" dirty="0" err="1" smtClean="0">
                <a:solidFill>
                  <a:srgbClr val="0000CC"/>
                </a:solidFill>
                <a:latin typeface="Calibri" pitchFamily="34" charset="0"/>
              </a:rPr>
              <a:t>Клинцы</a:t>
            </a:r>
            <a:endParaRPr lang="ru-RU" sz="2400" b="1" dirty="0" smtClean="0">
              <a:solidFill>
                <a:srgbClr val="0000CC"/>
              </a:solidFill>
              <a:latin typeface="Calibri" pitchFamily="34" charset="0"/>
            </a:endParaRPr>
          </a:p>
          <a:p>
            <a:pPr eaLnBrk="1" hangingPunct="1"/>
            <a:r>
              <a:rPr lang="ru-RU" sz="2400" b="1" dirty="0" smtClean="0">
                <a:solidFill>
                  <a:srgbClr val="0000CC"/>
                </a:solidFill>
                <a:latin typeface="Calibri" pitchFamily="34" charset="0"/>
              </a:rPr>
              <a:t>Брянская область</a:t>
            </a:r>
            <a:endParaRPr lang="en-US" sz="2400" b="1" dirty="0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Вставайте дружно каждый раз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Когда учитель входит в класс.</a:t>
            </a:r>
          </a:p>
          <a:p>
            <a:pPr algn="ctr" eaLnBrk="1" hangingPunct="1">
              <a:buFont typeface="Arial" charset="0"/>
              <a:buNone/>
            </a:pPr>
            <a:endParaRPr lang="ru-RU" sz="3500" b="1" i="1" smtClean="0">
              <a:solidFill>
                <a:srgbClr val="0000CC"/>
              </a:solidFill>
              <a:latin typeface="Calibri" pitchFamily="34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Учитель спросит, надо встать,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Когда он сесть позволит, сядь.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Ответить хочешь, не шуми,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А только руку подыми.</a:t>
            </a:r>
          </a:p>
          <a:p>
            <a:pPr algn="ctr" eaLnBrk="1" hangingPunct="1">
              <a:buFont typeface="Arial" charset="0"/>
              <a:buNone/>
            </a:pPr>
            <a:endParaRPr lang="ru-RU" sz="3500" b="1" i="1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На уроке не хихикай,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Стул туда - сюда не двигай,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Педагога уважай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И соседу не мешай.</a:t>
            </a:r>
          </a:p>
          <a:p>
            <a:pPr eaLnBrk="1" hangingPunct="1"/>
            <a:endParaRPr lang="ru-RU" sz="3500" b="1" i="1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body" idx="4294967295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Не дразнись, не зазнавайся,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В школе всем помочь старайся,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Зря не хмурься, будь смелей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И найдешь себе друзей.</a:t>
            </a:r>
            <a:r>
              <a:rPr lang="ru-RU" sz="3500" b="1" i="1" smtClean="0">
                <a:latin typeface="Calibri" pitchFamily="34" charset="0"/>
              </a:rPr>
              <a:t/>
            </a:r>
            <a:br>
              <a:rPr lang="ru-RU" sz="3500" b="1" i="1" smtClean="0">
                <a:latin typeface="Calibri" pitchFamily="34" charset="0"/>
              </a:rPr>
            </a:br>
            <a:endParaRPr lang="ru-RU" sz="3500" b="1" i="1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body" idx="4294967295"/>
          </p:nvPr>
        </p:nvSpPr>
        <p:spPr>
          <a:xfrm>
            <a:off x="395288" y="981075"/>
            <a:ext cx="8153400" cy="5211763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000" b="1" i="1" smtClean="0">
                <a:solidFill>
                  <a:srgbClr val="0000CC"/>
                </a:solidFill>
                <a:latin typeface="Calibri" pitchFamily="34" charset="0"/>
              </a:rPr>
              <a:t>Не бойся ошибиться –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000" b="1" i="1" smtClean="0">
                <a:solidFill>
                  <a:srgbClr val="0000CC"/>
                </a:solidFill>
                <a:latin typeface="Calibri" pitchFamily="34" charset="0"/>
              </a:rPr>
              <a:t>Ведь ты пришёл учиться,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000" b="1" i="1" smtClean="0">
                <a:solidFill>
                  <a:srgbClr val="0000CC"/>
                </a:solidFill>
                <a:latin typeface="Calibri" pitchFamily="34" charset="0"/>
              </a:rPr>
              <a:t>Не унывай, не мучайся –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000" b="1" i="1" smtClean="0">
                <a:solidFill>
                  <a:srgbClr val="0000CC"/>
                </a:solidFill>
                <a:latin typeface="Calibri" pitchFamily="34" charset="0"/>
              </a:rPr>
              <a:t>Ведь на ошибках учатся!   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000" b="1" i="1" smtClean="0">
                <a:solidFill>
                  <a:srgbClr val="0000CC"/>
                </a:solidFill>
                <a:latin typeface="Calibri" pitchFamily="34" charset="0"/>
              </a:rPr>
              <a:t>    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000" b="1" i="1" smtClean="0">
                <a:solidFill>
                  <a:srgbClr val="0000CC"/>
                </a:solidFill>
                <a:latin typeface="Calibri" pitchFamily="34" charset="0"/>
              </a:rPr>
              <a:t>             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000" b="1" i="1" smtClean="0">
                <a:solidFill>
                  <a:srgbClr val="0000CC"/>
                </a:solidFill>
                <a:latin typeface="Calibri" pitchFamily="34" charset="0"/>
              </a:rPr>
              <a:t>Звонит звонок на перемену,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000" b="1" i="1" smtClean="0">
                <a:solidFill>
                  <a:srgbClr val="0000CC"/>
                </a:solidFill>
                <a:latin typeface="Calibri" pitchFamily="34" charset="0"/>
              </a:rPr>
              <a:t>Чтоб отдохнул ты непременно,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000" b="1" i="1" smtClean="0">
                <a:solidFill>
                  <a:srgbClr val="0000CC"/>
                </a:solidFill>
                <a:latin typeface="Calibri" pitchFamily="34" charset="0"/>
              </a:rPr>
              <a:t>Ждёт тебя другой урок –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3000" b="1" i="1" smtClean="0">
                <a:solidFill>
                  <a:srgbClr val="0000CC"/>
                </a:solidFill>
                <a:latin typeface="Calibri" pitchFamily="34" charset="0"/>
              </a:rPr>
              <a:t>Будь готов к нему, дружок!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i="1" smtClean="0">
                <a:solidFill>
                  <a:srgbClr val="0000CC"/>
                </a:solidFill>
                <a:latin typeface="Calibri" pitchFamily="34" charset="0"/>
              </a:rPr>
              <a:t> </a:t>
            </a:r>
          </a:p>
          <a:p>
            <a:pPr eaLnBrk="1" hangingPunct="1">
              <a:lnSpc>
                <a:spcPct val="80000"/>
              </a:lnSpc>
            </a:pPr>
            <a:endParaRPr lang="ru-RU" sz="2000" i="1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body" idx="4294967295"/>
          </p:nvPr>
        </p:nvSpPr>
        <p:spPr>
          <a:xfrm>
            <a:off x="395288" y="836613"/>
            <a:ext cx="8153400" cy="452596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В коридоре мы должны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Держаться правой стороны,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К тому же, я считаю лично,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Кричать в школе неприлично!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 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По школе ты ходи спокойно,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По классу тоже не беги,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Всегда веди себя достойно,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Своё здоровье береги!</a:t>
            </a:r>
          </a:p>
          <a:p>
            <a:pPr eaLnBrk="1" hangingPunct="1">
              <a:lnSpc>
                <a:spcPct val="90000"/>
              </a:lnSpc>
            </a:pPr>
            <a:endParaRPr lang="ru-RU" sz="3500" b="1" i="1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Кушать в классе на салфетке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Аккуратно нужно, детки!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За собою убирать,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Руки мыть и вытирать!</a:t>
            </a:r>
          </a:p>
          <a:p>
            <a:pPr eaLnBrk="1" hangingPunct="1"/>
            <a:endParaRPr lang="ru-RU" sz="3500" b="1" i="1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«До встречи! До свидания!»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Скажи всем на прощание,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Завтра будем мы опять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Улыбкой новый день встречать!</a:t>
            </a:r>
          </a:p>
          <a:p>
            <a:pPr eaLnBrk="1" hangingPunct="1"/>
            <a:endParaRPr lang="ru-RU" sz="3500" b="1" i="1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body" idx="4294967295"/>
          </p:nvPr>
        </p:nvSpPr>
        <p:spPr>
          <a:xfrm>
            <a:off x="539750" y="620713"/>
            <a:ext cx="8153400" cy="335280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Этот день запомнишь навсегда:</a:t>
            </a:r>
            <a:b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Школа примет первый раз тебя.</a:t>
            </a:r>
            <a:b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Распахнет пошире свои двери -</a:t>
            </a:r>
            <a:b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И начнется школьная неделя,</a:t>
            </a:r>
            <a:b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А за ней вторая, четверть, год...</a:t>
            </a:r>
            <a:b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Школьный твой период потечет,</a:t>
            </a:r>
            <a:b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Зашагает, побежит, помчится,</a:t>
            </a:r>
            <a:b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Только успевай на "пять" учиться!</a:t>
            </a:r>
            <a:b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Это еще в будущем, сейчас</a:t>
            </a:r>
            <a:b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Первый раз пойдешь ты в первый класс.</a:t>
            </a:r>
            <a:b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Знаний еще ма-а-ленький запас,</a:t>
            </a:r>
            <a:b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900" b="1" i="1" smtClean="0">
                <a:solidFill>
                  <a:srgbClr val="0000CC"/>
                </a:solidFill>
                <a:latin typeface="Calibri" pitchFamily="34" charset="0"/>
              </a:rPr>
              <a:t>Но с годами ты обгонишь нас.</a:t>
            </a:r>
          </a:p>
          <a:p>
            <a:pPr algn="ctr" eaLnBrk="1" hangingPunct="1">
              <a:buFont typeface="Arial" charset="0"/>
              <a:buNone/>
            </a:pPr>
            <a:endParaRPr lang="ru-RU" sz="2900" b="1" i="1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3"/>
          <p:cNvSpPr>
            <a:spLocks noGrp="1"/>
          </p:cNvSpPr>
          <p:nvPr>
            <p:ph type="body" idx="4294967295"/>
          </p:nvPr>
        </p:nvSpPr>
        <p:spPr>
          <a:xfrm>
            <a:off x="323850" y="1773238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2800" b="1" i="1" smtClean="0">
                <a:solidFill>
                  <a:srgbClr val="0000CC"/>
                </a:solidFill>
                <a:latin typeface="Calibri" pitchFamily="34" charset="0"/>
              </a:rPr>
              <a:t>У каждого в жизни единственный раз</a:t>
            </a:r>
            <a:br>
              <a:rPr lang="ru-RU" sz="28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800" b="1" i="1" smtClean="0">
                <a:solidFill>
                  <a:srgbClr val="0000CC"/>
                </a:solidFill>
                <a:latin typeface="Calibri" pitchFamily="34" charset="0"/>
              </a:rPr>
              <a:t>Бывает свой первый единственный класс,</a:t>
            </a:r>
            <a:br>
              <a:rPr lang="ru-RU" sz="28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800" b="1" i="1" smtClean="0">
                <a:solidFill>
                  <a:srgbClr val="0000CC"/>
                </a:solidFill>
                <a:latin typeface="Calibri" pitchFamily="34" charset="0"/>
              </a:rPr>
              <a:t>И первый учебник, и первый урок,</a:t>
            </a:r>
            <a:br>
              <a:rPr lang="ru-RU" sz="28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800" b="1" i="1" smtClean="0">
                <a:solidFill>
                  <a:srgbClr val="0000CC"/>
                </a:solidFill>
                <a:latin typeface="Calibri" pitchFamily="34" charset="0"/>
              </a:rPr>
              <a:t>И первый заливистый школьный звонок,</a:t>
            </a:r>
            <a:br>
              <a:rPr lang="ru-RU" sz="28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800" b="1" i="1" smtClean="0">
                <a:solidFill>
                  <a:srgbClr val="0000CC"/>
                </a:solidFill>
                <a:latin typeface="Calibri" pitchFamily="34" charset="0"/>
              </a:rPr>
              <a:t>И первый наставник - ваш первый учитель,</a:t>
            </a:r>
            <a:br>
              <a:rPr lang="ru-RU" sz="28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800" b="1" i="1" smtClean="0">
                <a:solidFill>
                  <a:srgbClr val="0000CC"/>
                </a:solidFill>
                <a:latin typeface="Calibri" pitchFamily="34" charset="0"/>
              </a:rPr>
              <a:t>Кто дверь вам открыл на дорогу открытий.</a:t>
            </a:r>
          </a:p>
          <a:p>
            <a:pPr eaLnBrk="1" hangingPunct="1"/>
            <a:endParaRPr lang="ru-RU" sz="3100" b="1" smtClean="0">
              <a:solidFill>
                <a:srgbClr val="0000CC"/>
              </a:solidFill>
              <a:latin typeface="Calibri" pitchFamily="34" charset="0"/>
            </a:endParaRPr>
          </a:p>
          <a:p>
            <a:pPr eaLnBrk="1" hangingPunct="1"/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3"/>
          <p:cNvSpPr>
            <a:spLocks noGrp="1"/>
          </p:cNvSpPr>
          <p:nvPr>
            <p:ph type="body" idx="4294967295"/>
          </p:nvPr>
        </p:nvSpPr>
        <p:spPr>
          <a:xfrm>
            <a:off x="539750" y="1773238"/>
            <a:ext cx="82296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Утром рано просыпайся,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Хорошенько умывайся,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Чтобы в школе не зевать,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Носом в парту не клевать!</a:t>
            </a:r>
          </a:p>
          <a:p>
            <a:pPr eaLnBrk="1" hangingPunct="1"/>
            <a:endParaRPr lang="ru-RU" sz="3500" b="1" smtClean="0">
              <a:solidFill>
                <a:srgbClr val="0000CC"/>
              </a:solidFill>
              <a:latin typeface="Calibri" pitchFamily="34" charset="0"/>
            </a:endParaRPr>
          </a:p>
          <a:p>
            <a:pPr eaLnBrk="1" hangingPunct="1"/>
            <a:endParaRPr lang="ru-RU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/>
          </p:cNvSpPr>
          <p:nvPr>
            <p:ph type="body" idx="4294967295"/>
          </p:nvPr>
        </p:nvSpPr>
        <p:spPr>
          <a:xfrm>
            <a:off x="684213" y="1773238"/>
            <a:ext cx="8153400" cy="452596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С вечера в портфель сложи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Тетради, учебники, карандаши.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Утром ещё раз проверь,—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Готов к занятиям теперь!</a:t>
            </a:r>
          </a:p>
          <a:p>
            <a:pPr eaLnBrk="1" hangingPunct="1"/>
            <a:endParaRPr lang="ru-RU" sz="3500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Иди в школу по дорожке,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На крылечке вытри ножки!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А потом лишь заходи —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День учебный впереди!</a:t>
            </a:r>
          </a:p>
          <a:p>
            <a:pPr algn="ctr" eaLnBrk="1" hangingPunct="1"/>
            <a:endParaRPr lang="ru-RU" b="1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Входишь в класс со словом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«здравствуй»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И здоровым будешь сам,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Чтоб чувствовать себя прекрасно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Желай здоровья по утрам!</a:t>
            </a:r>
          </a:p>
          <a:p>
            <a:pPr eaLnBrk="1" hangingPunct="1"/>
            <a:endParaRPr lang="ru-RU" sz="3500" b="1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Для всех закон, а не желание –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Приходим в класс без опоздания!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Лишь только прозвенит звонок –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Начинается урок!</a:t>
            </a:r>
          </a:p>
          <a:p>
            <a:pPr eaLnBrk="1" hangingPunct="1"/>
            <a:endParaRPr lang="ru-RU" sz="3500" b="1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Парта – это не кровать,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И на ней нельзя лежать,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Мы должны не забывать</a:t>
            </a:r>
          </a:p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Спинку ровненько держать!</a:t>
            </a:r>
          </a:p>
          <a:p>
            <a:pPr eaLnBrk="1" hangingPunct="1"/>
            <a:endParaRPr lang="ru-RU" sz="3500" b="1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body" idx="4294967295"/>
          </p:nvPr>
        </p:nvSpPr>
        <p:spPr>
          <a:xfrm>
            <a:off x="395288" y="2005013"/>
            <a:ext cx="8229600" cy="30797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Ты сиди за партой стройно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И веди себя достойно.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На уроках не болтай </a:t>
            </a:r>
            <a:b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3500" b="1" i="1" smtClean="0">
                <a:solidFill>
                  <a:srgbClr val="0000CC"/>
                </a:solidFill>
                <a:latin typeface="Calibri" pitchFamily="34" charset="0"/>
              </a:rPr>
              <a:t>И “5” получай.</a:t>
            </a:r>
          </a:p>
          <a:p>
            <a:pPr algn="ctr" eaLnBrk="1" hangingPunct="1">
              <a:buFont typeface="Arial" charset="0"/>
              <a:buNone/>
            </a:pPr>
            <a:endParaRPr lang="ru-RU" sz="3500" b="1" i="1" smtClean="0">
              <a:solidFill>
                <a:srgbClr val="0000CC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S_RU_RU_Ed_12_MathTraining_2007v_Russ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S_RU_RU_Ed_12_MathTraining_2007v_Russia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MS_RU_RU_Ed_12_MathTraining_2007v_Russia</Template>
  <TotalTime>1866</TotalTime>
  <Words>258</Words>
  <Application>Microsoft Office PowerPoint</Application>
  <PresentationFormat>Экран (4:3)</PresentationFormat>
  <Paragraphs>67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MS_RU_RU_Ed_12_MathTraining_2007v_Russia</vt:lpstr>
      <vt:lpstr>Классный час:  «Правила поведения в школе для первоклассников»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Тренажер по арифметике</dc:title>
  <dc:subject>Тренажер по арифметике</dc:subject>
  <dc:creator>Admin</dc:creator>
  <dc:description>Корпорация Майкрософт
Тренажер по арифметике</dc:description>
  <cp:lastModifiedBy>User</cp:lastModifiedBy>
  <cp:revision>45</cp:revision>
  <dcterms:modified xsi:type="dcterms:W3CDTF">2017-03-13T17:31:28Z</dcterms:modified>
  <cp:category>Тренажер по арифметике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TC027023349991</vt:lpwstr>
  </property>
</Properties>
</file>