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</p:sldMasterIdLst>
  <p:sldIdLst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71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54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1679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03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46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469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019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680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9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994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79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85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617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925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576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0806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507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6883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5242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443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7642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8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8623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1208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961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5533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2390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6487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194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44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9062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735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5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7754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4342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7510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6363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0648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596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4752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826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34274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63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63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749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5090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8383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340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564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810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22104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5656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123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36615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71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19354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9847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0436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0866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2312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77493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5025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3062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55409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8036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8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3076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1193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42557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445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778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9916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6484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61091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9624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636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71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48920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24215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516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02199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0862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9412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2684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5140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9870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5703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DD440-D7F3-458A-BC4D-E20B4C1F856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303D7-A40E-4052-B664-4954F9B8226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632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636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B201-8C45-4A8C-B776-7C9C29172E6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A98F-7CA1-48B0-941E-9DC3788B975B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40649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05118-4F92-47AA-9C4C-54AA0C25757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DC35-C767-4D15-8D86-30E9B796551D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51333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9B3E-2685-46D1-BA87-8DBC6B4F96F7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EBEB3-0844-4A5C-B982-BD76BD46B667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5343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79754-D471-4D80-BA47-19291F7911B6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4C0AF-BF5A-4F68-95AB-FCA3E75FB5EE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5288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B969C-D5E2-481B-B2C4-F1D4E6FDAE1A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E5A25-E149-4E3E-9456-EEF109A15390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67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1DB5-5CC9-4384-A622-CBEB5FE5910B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03F7-DD71-479C-9E55-5A170B198711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4944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1091D-5C7B-49CB-A748-330FB6442DD0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835-C7EE-4C0C-A1D4-D4C91699E0E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0680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C720A-533E-4C10-AD34-364CE8AFB00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A976A-F46B-49E7-9A22-20683BE6F38C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2613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B1459-617C-4427-A277-D3D8409D22FD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8058D-5382-4232-825A-68E2E3221E15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9751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CF15-FFD9-416D-855E-9B96533467B5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D6D12-C114-48A3-AB1F-068FE7C588DF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47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4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57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362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55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03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83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3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886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227384-DAE3-4A04-A341-13A4F0483A06}" type="datetimeFigureOut">
              <a:rPr lang="ru-RU">
                <a:solidFill>
                  <a:srgbClr val="FEFAC9"/>
                </a:solidFill>
              </a:rPr>
              <a:pPr>
                <a:defRPr/>
              </a:pPr>
              <a:t>19.10.2013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FEFAC9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2EB038-D600-4CCD-B213-B3E9E6C28F09}" type="slidenum">
              <a:rPr lang="ru-RU">
                <a:solidFill>
                  <a:srgbClr val="FEFAC9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EFAC9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65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4149725"/>
            <a:ext cx="8078787" cy="2374900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МБОУ 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СОШ №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3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г. </a:t>
            </a:r>
            <a:r>
              <a:rPr lang="ru-RU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Клинцы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ru-RU" sz="2400" b="1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</a:rPr>
              <a:t>Учитель английского языка</a:t>
            </a:r>
          </a:p>
          <a:p>
            <a:pPr>
              <a:defRPr/>
            </a:pPr>
            <a:r>
              <a:rPr lang="ru-RU" sz="2400" dirty="0" err="1" smtClean="0">
                <a:solidFill>
                  <a:schemeClr val="accent2"/>
                </a:solidFill>
                <a:latin typeface="Times New Roman" pitchFamily="18" charset="0"/>
              </a:rPr>
              <a:t>Остроносова</a:t>
            </a:r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</a:rPr>
              <a:t> Е. М.</a:t>
            </a:r>
            <a:endParaRPr lang="ru-RU" sz="2600" dirty="0" smtClean="0">
              <a:solidFill>
                <a:schemeClr val="accent2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Преподавание английского языка в свете задач ФГОС нового поколения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ъект 1"/>
          <p:cNvSpPr>
            <a:spLocks noGrp="1"/>
          </p:cNvSpPr>
          <p:nvPr>
            <p:ph idx="1"/>
          </p:nvPr>
        </p:nvSpPr>
        <p:spPr>
          <a:xfrm>
            <a:off x="395288" y="2997200"/>
            <a:ext cx="82296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Развитие и совершенствование различных сторон коммуникативно-познавательного процесса:</a:t>
            </a:r>
          </a:p>
          <a:p>
            <a:pPr eaLnBrk="1" hangingPunct="1"/>
            <a:r>
              <a:rPr lang="ru-RU" sz="2400" smtClean="0"/>
              <a:t>Речемышления и оперативной стороны мышления;</a:t>
            </a:r>
          </a:p>
          <a:p>
            <a:pPr eaLnBrk="1" hangingPunct="1"/>
            <a:r>
              <a:rPr lang="ru-RU" sz="2400" smtClean="0"/>
              <a:t>Словесно-логической (речевой)</a:t>
            </a:r>
          </a:p>
          <a:p>
            <a:pPr eaLnBrk="1" hangingPunct="1"/>
            <a:r>
              <a:rPr lang="ru-RU" sz="2400" smtClean="0"/>
              <a:t>Произвольной и непроизвольной памяти</a:t>
            </a:r>
          </a:p>
          <a:p>
            <a:pPr eaLnBrk="1" hangingPunct="1"/>
            <a:r>
              <a:rPr lang="ru-RU" sz="2400" smtClean="0"/>
              <a:t>Зрительно-слухового восприятия</a:t>
            </a:r>
            <a:r>
              <a:rPr lang="ru-RU" smtClean="0"/>
              <a:t>  </a:t>
            </a:r>
          </a:p>
          <a:p>
            <a:pPr eaLnBrk="1" hangingPunct="1"/>
            <a:endParaRPr 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67569" y="6350"/>
            <a:ext cx="8219256" cy="270053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chemeClr val="bg1"/>
                </a:solidFill>
              </a:rPr>
              <a:t>Основным видом деятельности на уроках английского языка является -коммуникативно -познавательная деятельность: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68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1"/>
          <p:cNvSpPr>
            <a:spLocks noGrp="1"/>
          </p:cNvSpPr>
          <p:nvPr>
            <p:ph idx="1"/>
          </p:nvPr>
        </p:nvSpPr>
        <p:spPr>
          <a:xfrm>
            <a:off x="395288" y="2997200"/>
            <a:ext cx="8291512" cy="3098800"/>
          </a:xfrm>
        </p:spPr>
        <p:txBody>
          <a:bodyPr/>
          <a:lstStyle/>
          <a:p>
            <a:pPr eaLnBrk="1" hangingPunct="1"/>
            <a:r>
              <a:rPr lang="ru-RU" smtClean="0"/>
              <a:t>Аудирование</a:t>
            </a:r>
          </a:p>
          <a:p>
            <a:pPr eaLnBrk="1" hangingPunct="1"/>
            <a:r>
              <a:rPr lang="ru-RU" smtClean="0"/>
              <a:t>Говорение</a:t>
            </a:r>
          </a:p>
          <a:p>
            <a:pPr eaLnBrk="1" hangingPunct="1"/>
            <a:r>
              <a:rPr lang="ru-RU" smtClean="0"/>
              <a:t>Чтение</a:t>
            </a:r>
          </a:p>
          <a:p>
            <a:pPr eaLnBrk="1" hangingPunct="1"/>
            <a:r>
              <a:rPr lang="ru-RU" smtClean="0"/>
              <a:t>Письмо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216024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Овладение коммуникативной компетенцией предполагает освоение четырех видов общения 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0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750" y="2565400"/>
            <a:ext cx="8147050" cy="35306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u="sng" dirty="0" smtClean="0"/>
              <a:t>Во–первых</a:t>
            </a:r>
            <a:r>
              <a:rPr lang="ru-RU" dirty="0" smtClean="0"/>
              <a:t>, избежать механического чтения. Нет отрыва речевого акта от мышления, так как на переднем плане функция языка, а не система;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u="sng" dirty="0" smtClean="0"/>
              <a:t>Во-вторых, </a:t>
            </a:r>
            <a:r>
              <a:rPr lang="ru-RU" dirty="0" smtClean="0"/>
              <a:t>этот подход к обучению – наиболее надежный путь к решению проблемы интереса как условию организации учебного процесса;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u="sng" dirty="0" smtClean="0"/>
              <a:t>В-третьих, </a:t>
            </a:r>
            <a:r>
              <a:rPr lang="ru-RU" dirty="0" smtClean="0"/>
              <a:t>создаются условия для такой организации учебного процесса, когда наиболее эффективно осуществляется непроизвольное запоминание.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3272" cy="219648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smtClean="0">
                <a:solidFill>
                  <a:schemeClr val="bg1"/>
                </a:solidFill>
              </a:rPr>
              <a:t>Если процесс обучения организован как деятельность, то это дает возможность:</a:t>
            </a:r>
            <a:endParaRPr lang="ru-RU" sz="4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7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Творческий подход к планированию и проведению урока.</a:t>
            </a:r>
          </a:p>
          <a:p>
            <a:pPr eaLnBrk="1" hangingPunct="1"/>
            <a:r>
              <a:rPr lang="ru-RU" smtClean="0"/>
              <a:t>Поиск новых форм и методов, позволяющих реализовать поставленные задачи.</a:t>
            </a:r>
          </a:p>
          <a:p>
            <a:pPr eaLnBrk="1" hangingPunct="1"/>
            <a:r>
              <a:rPr lang="ru-RU" smtClean="0"/>
              <a:t>Увеличение плотности коммуникативного общения на каждую единицу времени.</a:t>
            </a:r>
          </a:p>
          <a:p>
            <a:pPr eaLnBrk="1" hangingPunct="1"/>
            <a:r>
              <a:rPr lang="ru-RU" smtClean="0"/>
              <a:t>Повышение активности и интереса у учеников. </a:t>
            </a:r>
          </a:p>
          <a:p>
            <a:pPr eaLnBrk="1" hangingPunct="1"/>
            <a:r>
              <a:rPr lang="ru-RU" smtClean="0"/>
              <a:t>Высокая эффективность обучения.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Применение речемыслительной деятельности на уроках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9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onstantia" pitchFamily="18" charset="0"/>
              <a:buAutoNum type="arabicPeriod"/>
            </a:pPr>
            <a:r>
              <a:rPr lang="ru-RU" smtClean="0"/>
              <a:t>Умение прогнозировать.</a:t>
            </a:r>
          </a:p>
          <a:p>
            <a:pPr marL="514350" indent="-514350" eaLnBrk="1" hangingPunct="1">
              <a:buFont typeface="Constantia" pitchFamily="18" charset="0"/>
              <a:buAutoNum type="arabicPeriod"/>
            </a:pPr>
            <a:r>
              <a:rPr lang="ru-RU" smtClean="0"/>
              <a:t>Умение извлекать определенную информацию из услышанного.</a:t>
            </a:r>
          </a:p>
          <a:p>
            <a:pPr marL="514350" indent="-514350" eaLnBrk="1" hangingPunct="1">
              <a:buFont typeface="Constantia" pitchFamily="18" charset="0"/>
              <a:buAutoNum type="arabicPeriod"/>
            </a:pPr>
            <a:r>
              <a:rPr lang="ru-RU" smtClean="0"/>
              <a:t>Умение составлять общее представление об услышанном.</a:t>
            </a:r>
          </a:p>
          <a:p>
            <a:pPr marL="514350" indent="-514350" eaLnBrk="1" hangingPunct="1">
              <a:buFont typeface="Constantia" pitchFamily="18" charset="0"/>
              <a:buAutoNum type="arabicPeriod"/>
            </a:pPr>
            <a:r>
              <a:rPr lang="ru-RU" smtClean="0"/>
              <a:t>Умение распознавать отношение говорящего к предмету разговора, его настроение.</a:t>
            </a:r>
          </a:p>
          <a:p>
            <a:pPr marL="514350" indent="-514350" eaLnBrk="1" hangingPunct="1">
              <a:buFont typeface="Constantia" pitchFamily="18" charset="0"/>
              <a:buAutoNum type="arabicPeriod"/>
            </a:pPr>
            <a:r>
              <a:rPr lang="ru-RU" smtClean="0"/>
              <a:t>Умение понимать на основании контекста значение незнакомых слов(словосочетаний).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Пять умений характеризующих </a:t>
            </a:r>
            <a:r>
              <a:rPr lang="ru-RU" err="1" smtClean="0">
                <a:solidFill>
                  <a:schemeClr val="bg1"/>
                </a:solidFill>
              </a:rPr>
              <a:t>аудирование</a:t>
            </a:r>
            <a:r>
              <a:rPr lang="ru-RU" smtClean="0">
                <a:solidFill>
                  <a:schemeClr val="bg1"/>
                </a:solidFill>
              </a:rPr>
              <a:t> 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944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1"/>
          <p:cNvSpPr>
            <a:spLocks noGrp="1"/>
          </p:cNvSpPr>
          <p:nvPr>
            <p:ph idx="1"/>
          </p:nvPr>
        </p:nvSpPr>
        <p:spPr>
          <a:xfrm>
            <a:off x="611188" y="2133600"/>
            <a:ext cx="8075612" cy="3962400"/>
          </a:xfrm>
        </p:spPr>
        <p:txBody>
          <a:bodyPr/>
          <a:lstStyle/>
          <a:p>
            <a:pPr eaLnBrk="1" hangingPunct="1"/>
            <a:r>
              <a:rPr lang="ru-RU" smtClean="0"/>
              <a:t>Игровая деятельность</a:t>
            </a:r>
          </a:p>
          <a:p>
            <a:pPr eaLnBrk="1" hangingPunct="1"/>
            <a:r>
              <a:rPr lang="ru-RU" smtClean="0"/>
              <a:t>Познавательная и ценностно-ориентационная деятельность</a:t>
            </a:r>
          </a:p>
          <a:p>
            <a:pPr eaLnBrk="1" hangingPunct="1"/>
            <a:r>
              <a:rPr lang="ru-RU" smtClean="0"/>
              <a:t>Деятельность общения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52400"/>
            <a:ext cx="8219256" cy="17644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Говорение -процесс позволяющий осуществлять  устное вербальное общение 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652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Чтение с пониманием основного содержания.</a:t>
            </a:r>
          </a:p>
          <a:p>
            <a:pPr eaLnBrk="1" hangingPunct="1"/>
            <a:r>
              <a:rPr lang="ru-RU" smtClean="0"/>
              <a:t>Чтение с полным пониманием содержания</a:t>
            </a:r>
          </a:p>
          <a:p>
            <a:pPr eaLnBrk="1" hangingPunct="1"/>
            <a:r>
              <a:rPr lang="ru-RU" smtClean="0"/>
              <a:t>Чтение с выборочным пониманием нужной или интересующей информации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Три вида чтения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9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Делать выписки из текста.</a:t>
            </a:r>
          </a:p>
          <a:p>
            <a:pPr eaLnBrk="1" hangingPunct="1"/>
            <a:r>
              <a:rPr lang="ru-RU" smtClean="0"/>
              <a:t>Писать короткие поздравления.</a:t>
            </a:r>
          </a:p>
          <a:p>
            <a:pPr eaLnBrk="1" hangingPunct="1"/>
            <a:r>
              <a:rPr lang="ru-RU" smtClean="0"/>
              <a:t>Заполнять формуляр.</a:t>
            </a:r>
          </a:p>
          <a:p>
            <a:pPr eaLnBrk="1" hangingPunct="1"/>
            <a:r>
              <a:rPr lang="ru-RU" smtClean="0"/>
              <a:t>Писать личное письмо.</a:t>
            </a:r>
          </a:p>
          <a:p>
            <a:pPr eaLnBrk="1" hangingPunct="1"/>
            <a:r>
              <a:rPr lang="ru-RU" smtClean="0"/>
              <a:t>Написание сочинения и эссе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bg1"/>
                </a:solidFill>
              </a:rPr>
              <a:t>Письменная речь</a:t>
            </a: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472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279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Бумажная</vt:lpstr>
      <vt:lpstr>1_Бумажная</vt:lpstr>
      <vt:lpstr>2_Бумажная</vt:lpstr>
      <vt:lpstr>3_Бумажная</vt:lpstr>
      <vt:lpstr>4_Бумажная</vt:lpstr>
      <vt:lpstr>5_Бумажная</vt:lpstr>
      <vt:lpstr>6_Бумажная</vt:lpstr>
      <vt:lpstr>7_Бумажная</vt:lpstr>
      <vt:lpstr>8_Бумажная</vt:lpstr>
      <vt:lpstr>Преподавание английского языка в свете задач ФГОС нового поколения</vt:lpstr>
      <vt:lpstr> Основным видом деятельности на уроках английского языка является -коммуникативно -познавательная деятельность:</vt:lpstr>
      <vt:lpstr>Овладение коммуникативной компетенцией предполагает освоение четырех видов общения </vt:lpstr>
      <vt:lpstr>Если процесс обучения организован как деятельность, то это дает возможность:</vt:lpstr>
      <vt:lpstr>Применение речемыслительной деятельности на уроках</vt:lpstr>
      <vt:lpstr>Пять умений характеризующих аудирование </vt:lpstr>
      <vt:lpstr>Говорение -процесс позволяющий осуществлять  устное вербальное общение </vt:lpstr>
      <vt:lpstr>Три вида чтения</vt:lpstr>
      <vt:lpstr>Письменная речь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Преподавание английского языка в свете задач ФГОС нового поколения</dc:title>
  <dc:creator>Артбук</dc:creator>
  <cp:lastModifiedBy>Артбук</cp:lastModifiedBy>
  <cp:revision>1</cp:revision>
  <dcterms:created xsi:type="dcterms:W3CDTF">2013-10-19T14:16:22Z</dcterms:created>
  <dcterms:modified xsi:type="dcterms:W3CDTF">2013-10-19T14:24:51Z</dcterms:modified>
</cp:coreProperties>
</file>